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8" r:id="rId1"/>
  </p:sldMasterIdLst>
  <p:sldIdLst>
    <p:sldId id="256" r:id="rId2"/>
    <p:sldId id="257" r:id="rId3"/>
    <p:sldId id="258" r:id="rId4"/>
    <p:sldId id="260" r:id="rId5"/>
    <p:sldId id="265" r:id="rId6"/>
    <p:sldId id="267" r:id="rId7"/>
    <p:sldId id="283" r:id="rId8"/>
    <p:sldId id="269" r:id="rId9"/>
    <p:sldId id="280" r:id="rId10"/>
    <p:sldId id="271" r:id="rId11"/>
    <p:sldId id="274" r:id="rId12"/>
    <p:sldId id="275" r:id="rId13"/>
    <p:sldId id="276" r:id="rId14"/>
    <p:sldId id="272" r:id="rId15"/>
    <p:sldId id="277" r:id="rId16"/>
    <p:sldId id="273" r:id="rId17"/>
    <p:sldId id="278" r:id="rId18"/>
    <p:sldId id="27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CC"/>
    <a:srgbClr val="00FF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05A70F4C-F6C4-4560-BA0C-295D5CC7D019}" type="datetimeFigureOut">
              <a:rPr lang="en-US" smtClean="0"/>
              <a:t>1/22/2014</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1681302-4DA5-44FF-BC29-CF851BAFDEB4}"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6122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A70F4C-F6C4-4560-BA0C-295D5CC7D019}" type="datetimeFigureOut">
              <a:rPr lang="en-US" smtClean="0"/>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681302-4DA5-44FF-BC29-CF851BAFDEB4}" type="slidenum">
              <a:rPr lang="en-US" smtClean="0"/>
              <a:t>‹#›</a:t>
            </a:fld>
            <a:endParaRPr lang="en-US"/>
          </a:p>
        </p:txBody>
      </p:sp>
    </p:spTree>
    <p:extLst>
      <p:ext uri="{BB962C8B-B14F-4D97-AF65-F5344CB8AC3E}">
        <p14:creationId xmlns:p14="http://schemas.microsoft.com/office/powerpoint/2010/main" val="919801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A70F4C-F6C4-4560-BA0C-295D5CC7D019}" type="datetimeFigureOut">
              <a:rPr lang="en-US" smtClean="0"/>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681302-4DA5-44FF-BC29-CF851BAFDEB4}" type="slidenum">
              <a:rPr lang="en-US" smtClean="0"/>
              <a:t>‹#›</a:t>
            </a:fld>
            <a:endParaRPr lang="en-US"/>
          </a:p>
        </p:txBody>
      </p:sp>
    </p:spTree>
    <p:extLst>
      <p:ext uri="{BB962C8B-B14F-4D97-AF65-F5344CB8AC3E}">
        <p14:creationId xmlns:p14="http://schemas.microsoft.com/office/powerpoint/2010/main" val="3332819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A70F4C-F6C4-4560-BA0C-295D5CC7D019}" type="datetimeFigureOut">
              <a:rPr lang="en-US" smtClean="0"/>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681302-4DA5-44FF-BC29-CF851BAFDEB4}" type="slidenum">
              <a:rPr lang="en-US" smtClean="0"/>
              <a:t>‹#›</a:t>
            </a:fld>
            <a:endParaRPr lang="en-US"/>
          </a:p>
        </p:txBody>
      </p:sp>
    </p:spTree>
    <p:extLst>
      <p:ext uri="{BB962C8B-B14F-4D97-AF65-F5344CB8AC3E}">
        <p14:creationId xmlns:p14="http://schemas.microsoft.com/office/powerpoint/2010/main" val="4021952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A70F4C-F6C4-4560-BA0C-295D5CC7D019}" type="datetimeFigureOut">
              <a:rPr lang="en-US" smtClean="0"/>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681302-4DA5-44FF-BC29-CF851BAFDEB4}"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9075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A70F4C-F6C4-4560-BA0C-295D5CC7D019}" type="datetimeFigureOut">
              <a:rPr lang="en-US" smtClean="0"/>
              <a:t>1/22/2014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681302-4DA5-44FF-BC29-CF851BAFDEB4}" type="slidenum">
              <a:rPr lang="en-US" smtClean="0"/>
              <a:t>‹#›</a:t>
            </a:fld>
            <a:endParaRPr lang="en-US"/>
          </a:p>
        </p:txBody>
      </p:sp>
    </p:spTree>
    <p:extLst>
      <p:ext uri="{BB962C8B-B14F-4D97-AF65-F5344CB8AC3E}">
        <p14:creationId xmlns:p14="http://schemas.microsoft.com/office/powerpoint/2010/main" val="1662003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5A70F4C-F6C4-4560-BA0C-295D5CC7D019}" type="datetimeFigureOut">
              <a:rPr lang="en-US" smtClean="0"/>
              <a:t>1/22/2014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681302-4DA5-44FF-BC29-CF851BAFDEB4}" type="slidenum">
              <a:rPr lang="en-US" smtClean="0"/>
              <a:t>‹#›</a:t>
            </a:fld>
            <a:endParaRPr lang="en-US"/>
          </a:p>
        </p:txBody>
      </p:sp>
    </p:spTree>
    <p:extLst>
      <p:ext uri="{BB962C8B-B14F-4D97-AF65-F5344CB8AC3E}">
        <p14:creationId xmlns:p14="http://schemas.microsoft.com/office/powerpoint/2010/main" val="643224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5A70F4C-F6C4-4560-BA0C-295D5CC7D019}" type="datetimeFigureOut">
              <a:rPr lang="en-US" smtClean="0"/>
              <a:t>1/22/2014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681302-4DA5-44FF-BC29-CF851BAFDEB4}" type="slidenum">
              <a:rPr lang="en-US" smtClean="0"/>
              <a:t>‹#›</a:t>
            </a:fld>
            <a:endParaRPr lang="en-US"/>
          </a:p>
        </p:txBody>
      </p:sp>
    </p:spTree>
    <p:extLst>
      <p:ext uri="{BB962C8B-B14F-4D97-AF65-F5344CB8AC3E}">
        <p14:creationId xmlns:p14="http://schemas.microsoft.com/office/powerpoint/2010/main" val="973336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A70F4C-F6C4-4560-BA0C-295D5CC7D019}" type="datetimeFigureOut">
              <a:rPr lang="en-US" smtClean="0"/>
              <a:t>1/22/2014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681302-4DA5-44FF-BC29-CF851BAFDEB4}" type="slidenum">
              <a:rPr lang="en-US" smtClean="0"/>
              <a:t>‹#›</a:t>
            </a:fld>
            <a:endParaRPr lang="en-US"/>
          </a:p>
        </p:txBody>
      </p:sp>
    </p:spTree>
    <p:extLst>
      <p:ext uri="{BB962C8B-B14F-4D97-AF65-F5344CB8AC3E}">
        <p14:creationId xmlns:p14="http://schemas.microsoft.com/office/powerpoint/2010/main" val="696132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A70F4C-F6C4-4560-BA0C-295D5CC7D019}" type="datetimeFigureOut">
              <a:rPr lang="en-US" smtClean="0"/>
              <a:t>1/22/2014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681302-4DA5-44FF-BC29-CF851BAFDEB4}" type="slidenum">
              <a:rPr lang="en-US" smtClean="0"/>
              <a:t>‹#›</a:t>
            </a:fld>
            <a:endParaRPr lang="en-US"/>
          </a:p>
        </p:txBody>
      </p:sp>
    </p:spTree>
    <p:extLst>
      <p:ext uri="{BB962C8B-B14F-4D97-AF65-F5344CB8AC3E}">
        <p14:creationId xmlns:p14="http://schemas.microsoft.com/office/powerpoint/2010/main" val="2797126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A70F4C-F6C4-4560-BA0C-295D5CC7D019}" type="datetimeFigureOut">
              <a:rPr lang="en-US" smtClean="0"/>
              <a:t>1/22/2014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1681302-4DA5-44FF-BC29-CF851BAFDEB4}" type="slidenum">
              <a:rPr lang="en-US" smtClean="0"/>
              <a:t>‹#›</a:t>
            </a:fld>
            <a:endParaRPr lang="en-US"/>
          </a:p>
        </p:txBody>
      </p:sp>
    </p:spTree>
    <p:extLst>
      <p:ext uri="{BB962C8B-B14F-4D97-AF65-F5344CB8AC3E}">
        <p14:creationId xmlns:p14="http://schemas.microsoft.com/office/powerpoint/2010/main" val="3839959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05A70F4C-F6C4-4560-BA0C-295D5CC7D019}" type="datetimeFigureOut">
              <a:rPr lang="en-US" smtClean="0"/>
              <a:t>1/22/2014</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1681302-4DA5-44FF-BC29-CF851BAFDEB4}" type="slidenum">
              <a:rPr lang="en-US" smtClean="0"/>
              <a:t>‹#›</a:t>
            </a:fld>
            <a:endParaRPr lang="en-US"/>
          </a:p>
        </p:txBody>
      </p:sp>
    </p:spTree>
    <p:extLst>
      <p:ext uri="{BB962C8B-B14F-4D97-AF65-F5344CB8AC3E}">
        <p14:creationId xmlns:p14="http://schemas.microsoft.com/office/powerpoint/2010/main" val="291805086"/>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6444" y="2521211"/>
            <a:ext cx="6405584" cy="3828899"/>
          </a:xfrm>
          <a:prstGeom prst="rect">
            <a:avLst/>
          </a:prstGeom>
          <a:ln>
            <a:noFill/>
          </a:ln>
          <a:effectLst>
            <a:softEdge rad="112500"/>
          </a:effectLst>
        </p:spPr>
      </p:pic>
      <p:sp>
        <p:nvSpPr>
          <p:cNvPr id="5" name="TextBox 4"/>
          <p:cNvSpPr txBox="1"/>
          <p:nvPr/>
        </p:nvSpPr>
        <p:spPr>
          <a:xfrm>
            <a:off x="2622507" y="90152"/>
            <a:ext cx="6650282" cy="3154710"/>
          </a:xfrm>
          <a:prstGeom prst="rect">
            <a:avLst/>
          </a:prstGeom>
          <a:noFill/>
        </p:spPr>
        <p:txBody>
          <a:bodyPr wrap="square" rtlCol="0">
            <a:spAutoFit/>
          </a:bodyPr>
          <a:lstStyle/>
          <a:p>
            <a:r>
              <a:rPr lang="bn-BD" sz="19900" dirty="0" smtClean="0">
                <a:solidFill>
                  <a:srgbClr val="0000CC"/>
                </a:solidFill>
                <a:latin typeface="NikoshBAN" panose="02000000000000000000" pitchFamily="2" charset="0"/>
                <a:cs typeface="NikoshBAN" panose="02000000000000000000" pitchFamily="2" charset="0"/>
              </a:rPr>
              <a:t>স্বাগতম</a:t>
            </a:r>
            <a:r>
              <a:rPr lang="bn-BD" sz="4400" dirty="0" smtClean="0">
                <a:solidFill>
                  <a:srgbClr val="002060"/>
                </a:solidFill>
              </a:rPr>
              <a:t> </a:t>
            </a:r>
            <a:endParaRPr lang="en-US" sz="4400" dirty="0">
              <a:solidFill>
                <a:srgbClr val="002060"/>
              </a:solidFill>
            </a:endParaRPr>
          </a:p>
        </p:txBody>
      </p:sp>
    </p:spTree>
    <p:extLst>
      <p:ext uri="{BB962C8B-B14F-4D97-AF65-F5344CB8AC3E}">
        <p14:creationId xmlns:p14="http://schemas.microsoft.com/office/powerpoint/2010/main" val="32425666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37908" y="3199661"/>
            <a:ext cx="4729180" cy="830997"/>
          </a:xfrm>
          <a:prstGeom prst="rect">
            <a:avLst/>
          </a:prstGeom>
          <a:noFill/>
        </p:spPr>
        <p:txBody>
          <a:bodyPr wrap="none" rtlCol="0">
            <a:spAutoFit/>
          </a:bodyPr>
          <a:lstStyle/>
          <a:p>
            <a:r>
              <a:rPr lang="bn-BD" sz="4800" dirty="0">
                <a:solidFill>
                  <a:srgbClr val="0000CC"/>
                </a:solidFill>
                <a:latin typeface="NikoshBAN" panose="02000000000000000000" pitchFamily="2" charset="0"/>
                <a:cs typeface="NikoshBAN" panose="02000000000000000000" pitchFamily="2" charset="0"/>
              </a:rPr>
              <a:t>কর্ম </a:t>
            </a:r>
            <a:r>
              <a:rPr lang="bn-BD" sz="4800" dirty="0" smtClean="0">
                <a:solidFill>
                  <a:srgbClr val="0000CC"/>
                </a:solidFill>
                <a:latin typeface="NikoshBAN" panose="02000000000000000000" pitchFamily="2" charset="0"/>
                <a:cs typeface="NikoshBAN" panose="02000000000000000000" pitchFamily="2" charset="0"/>
              </a:rPr>
              <a:t>পত্র (২) </a:t>
            </a:r>
            <a:r>
              <a:rPr lang="bn-BD" sz="4800" dirty="0">
                <a:solidFill>
                  <a:srgbClr val="0000CC"/>
                </a:solidFill>
                <a:latin typeface="NikoshBAN" panose="02000000000000000000" pitchFamily="2" charset="0"/>
                <a:cs typeface="NikoshBAN" panose="02000000000000000000" pitchFamily="2" charset="0"/>
              </a:rPr>
              <a:t>এর সমাধান</a:t>
            </a:r>
          </a:p>
        </p:txBody>
      </p:sp>
      <p:sp>
        <p:nvSpPr>
          <p:cNvPr id="5" name="TextBox 4"/>
          <p:cNvSpPr txBox="1"/>
          <p:nvPr/>
        </p:nvSpPr>
        <p:spPr>
          <a:xfrm>
            <a:off x="488742" y="1384284"/>
            <a:ext cx="11140224" cy="1446550"/>
          </a:xfrm>
          <a:prstGeom prst="rect">
            <a:avLst/>
          </a:prstGeom>
          <a:noFill/>
        </p:spPr>
        <p:txBody>
          <a:bodyPr wrap="square" rtlCol="0">
            <a:spAutoFit/>
          </a:bodyPr>
          <a:lstStyle/>
          <a:p>
            <a:r>
              <a:rPr lang="bn-BD" sz="4400" b="1" dirty="0">
                <a:solidFill>
                  <a:srgbClr val="FF0066"/>
                </a:solidFill>
                <a:latin typeface="NikoshBAN" panose="02000000000000000000" pitchFamily="2" charset="0"/>
                <a:cs typeface="NikoshBAN" panose="02000000000000000000" pitchFamily="2" charset="0"/>
              </a:rPr>
              <a:t>প্রশ্নঃ ১। </a:t>
            </a:r>
            <a:r>
              <a:rPr lang="bn-BD" sz="4400" b="1" dirty="0" smtClean="0">
                <a:solidFill>
                  <a:srgbClr val="FF0066"/>
                </a:solidFill>
                <a:latin typeface="NikoshBAN" panose="02000000000000000000" pitchFamily="2" charset="0"/>
                <a:cs typeface="NikoshBAN" panose="02000000000000000000" pitchFamily="2" charset="0"/>
              </a:rPr>
              <a:t>প্রকৃতি ওকাঠামোর ভিত্তিতে </a:t>
            </a:r>
            <a:r>
              <a:rPr lang="bn-BD" sz="4400" b="1" dirty="0">
                <a:solidFill>
                  <a:srgbClr val="FF0066"/>
                </a:solidFill>
                <a:latin typeface="NikoshBAN" panose="02000000000000000000" pitchFamily="2" charset="0"/>
                <a:cs typeface="NikoshBAN" panose="02000000000000000000" pitchFamily="2" charset="0"/>
              </a:rPr>
              <a:t>পরিবার </a:t>
            </a:r>
            <a:r>
              <a:rPr lang="bn-BD" sz="4400" b="1" dirty="0" smtClean="0">
                <a:solidFill>
                  <a:srgbClr val="FF0066"/>
                </a:solidFill>
                <a:latin typeface="NikoshBAN" panose="02000000000000000000" pitchFamily="2" charset="0"/>
                <a:cs typeface="NikoshBAN" panose="02000000000000000000" pitchFamily="2" charset="0"/>
              </a:rPr>
              <a:t>কতপ্রকার ও কি কি এবং এগুলো</a:t>
            </a:r>
            <a:r>
              <a:rPr lang="en-US" sz="4400" b="1" dirty="0" smtClean="0">
                <a:solidFill>
                  <a:srgbClr val="FF0066"/>
                </a:solidFill>
                <a:latin typeface="NikoshBAN" panose="02000000000000000000" pitchFamily="2" charset="0"/>
                <a:cs typeface="NikoshBAN" panose="02000000000000000000" pitchFamily="2" charset="0"/>
              </a:rPr>
              <a:t> </a:t>
            </a:r>
            <a:r>
              <a:rPr lang="bn-BD" sz="4400" b="1" dirty="0" smtClean="0">
                <a:solidFill>
                  <a:srgbClr val="FF0066"/>
                </a:solidFill>
                <a:latin typeface="NikoshBAN" panose="02000000000000000000" pitchFamily="2" charset="0"/>
                <a:cs typeface="NikoshBAN" panose="02000000000000000000" pitchFamily="2" charset="0"/>
              </a:rPr>
              <a:t>প্রত্যেকটির </a:t>
            </a:r>
            <a:r>
              <a:rPr lang="en-US" sz="4400" b="1" dirty="0" smtClean="0">
                <a:solidFill>
                  <a:srgbClr val="FF0066"/>
                </a:solidFill>
                <a:latin typeface="NikoshBAN" panose="02000000000000000000" pitchFamily="2" charset="0"/>
                <a:cs typeface="NikoshBAN" panose="02000000000000000000" pitchFamily="2" charset="0"/>
              </a:rPr>
              <a:t> </a:t>
            </a:r>
            <a:r>
              <a:rPr lang="bn-BD" sz="4400" b="1" dirty="0" smtClean="0">
                <a:solidFill>
                  <a:srgbClr val="FF0066"/>
                </a:solidFill>
                <a:latin typeface="NikoshBAN" panose="02000000000000000000" pitchFamily="2" charset="0"/>
                <a:cs typeface="NikoshBAN" panose="02000000000000000000" pitchFamily="2" charset="0"/>
              </a:rPr>
              <a:t>পরিবারের প্রকার ভেদ আলোচনা কর ।</a:t>
            </a:r>
            <a:endParaRPr lang="bn-BD" sz="4400" b="1" dirty="0">
              <a:solidFill>
                <a:srgbClr val="FF0066"/>
              </a:solidFill>
              <a:latin typeface="NikoshBAN" panose="02000000000000000000" pitchFamily="2" charset="0"/>
              <a:cs typeface="NikoshBAN" panose="02000000000000000000" pitchFamily="2" charset="0"/>
            </a:endParaRPr>
          </a:p>
        </p:txBody>
      </p:sp>
      <p:sp>
        <p:nvSpPr>
          <p:cNvPr id="7" name="TextBox 6"/>
          <p:cNvSpPr txBox="1"/>
          <p:nvPr/>
        </p:nvSpPr>
        <p:spPr>
          <a:xfrm>
            <a:off x="488742" y="4542037"/>
            <a:ext cx="11476383" cy="1323439"/>
          </a:xfrm>
          <a:prstGeom prst="rect">
            <a:avLst/>
          </a:prstGeom>
          <a:noFill/>
        </p:spPr>
        <p:txBody>
          <a:bodyPr wrap="square" rtlCol="0">
            <a:spAutoFit/>
          </a:bodyPr>
          <a:lstStyle/>
          <a:p>
            <a:r>
              <a:rPr lang="bn-BD" sz="4000" dirty="0" smtClean="0">
                <a:solidFill>
                  <a:srgbClr val="FF0066"/>
                </a:solidFill>
                <a:latin typeface="NikoshBAN" panose="02000000000000000000" pitchFamily="2" charset="0"/>
                <a:cs typeface="NikoshBAN" panose="02000000000000000000" pitchFamily="2" charset="0"/>
              </a:rPr>
              <a:t>(১)প্রকৃতি </a:t>
            </a:r>
            <a:r>
              <a:rPr lang="bn-BD" sz="4000" dirty="0">
                <a:solidFill>
                  <a:srgbClr val="FF0066"/>
                </a:solidFill>
                <a:latin typeface="NikoshBAN" panose="02000000000000000000" pitchFamily="2" charset="0"/>
                <a:cs typeface="NikoshBAN" panose="02000000000000000000" pitchFamily="2" charset="0"/>
              </a:rPr>
              <a:t>ওকাঠামোর</a:t>
            </a:r>
            <a:r>
              <a:rPr lang="bn-BD" sz="2800" dirty="0">
                <a:solidFill>
                  <a:srgbClr val="FF0066"/>
                </a:solidFill>
                <a:latin typeface="NikoshBAN" panose="02000000000000000000" pitchFamily="2" charset="0"/>
                <a:cs typeface="NikoshBAN" panose="02000000000000000000" pitchFamily="2" charset="0"/>
              </a:rPr>
              <a:t> </a:t>
            </a:r>
            <a:r>
              <a:rPr lang="bn-BD" sz="4000" dirty="0">
                <a:solidFill>
                  <a:srgbClr val="FF0066"/>
                </a:solidFill>
                <a:latin typeface="NikoshBAN" panose="02000000000000000000" pitchFamily="2" charset="0"/>
                <a:cs typeface="NikoshBAN" panose="02000000000000000000" pitchFamily="2" charset="0"/>
              </a:rPr>
              <a:t>ভিত্তিতে</a:t>
            </a:r>
            <a:r>
              <a:rPr lang="bn-BD" sz="2800" dirty="0">
                <a:solidFill>
                  <a:srgbClr val="FF0066"/>
                </a:solidFill>
                <a:latin typeface="NikoshBAN" panose="02000000000000000000" pitchFamily="2" charset="0"/>
                <a:cs typeface="NikoshBAN" panose="02000000000000000000" pitchFamily="2" charset="0"/>
              </a:rPr>
              <a:t> </a:t>
            </a:r>
            <a:r>
              <a:rPr lang="bn-BD" sz="4000" dirty="0">
                <a:solidFill>
                  <a:srgbClr val="FF0066"/>
                </a:solidFill>
                <a:latin typeface="NikoshBAN" panose="02000000000000000000" pitchFamily="2" charset="0"/>
                <a:cs typeface="NikoshBAN" panose="02000000000000000000" pitchFamily="2" charset="0"/>
              </a:rPr>
              <a:t>পরিবার </a:t>
            </a:r>
            <a:r>
              <a:rPr lang="bn-BD" sz="4000" dirty="0" smtClean="0">
                <a:solidFill>
                  <a:srgbClr val="FF0066"/>
                </a:solidFill>
                <a:latin typeface="NikoshBAN" panose="02000000000000000000" pitchFamily="2" charset="0"/>
                <a:cs typeface="NikoshBAN" panose="02000000000000000000" pitchFamily="2" charset="0"/>
              </a:rPr>
              <a:t>তিন প্রকার </a:t>
            </a:r>
          </a:p>
          <a:p>
            <a:r>
              <a:rPr lang="bn-BD" sz="4000" dirty="0" smtClean="0">
                <a:solidFill>
                  <a:srgbClr val="FF0066"/>
                </a:solidFill>
                <a:latin typeface="NikoshBAN" panose="02000000000000000000" pitchFamily="2" charset="0"/>
                <a:cs typeface="NikoshBAN" panose="02000000000000000000" pitchFamily="2" charset="0"/>
              </a:rPr>
              <a:t>যথাঃ(১)বংশ গণনা ওনেতৃত্ব (২) পারিবারিক কাঠামো (৩) বৈবাহিক সূত্রে</a:t>
            </a:r>
          </a:p>
        </p:txBody>
      </p:sp>
      <p:sp>
        <p:nvSpPr>
          <p:cNvPr id="2" name="Rectangle 1"/>
          <p:cNvSpPr/>
          <p:nvPr/>
        </p:nvSpPr>
        <p:spPr>
          <a:xfrm>
            <a:off x="4031087" y="239404"/>
            <a:ext cx="4391695" cy="923330"/>
          </a:xfrm>
          <a:prstGeom prst="rect">
            <a:avLst/>
          </a:prstGeom>
        </p:spPr>
        <p:txBody>
          <a:bodyPr wrap="square">
            <a:spAutoFit/>
          </a:bodyPr>
          <a:lstStyle/>
          <a:p>
            <a:r>
              <a:rPr lang="bn-BD" sz="5400" dirty="0" smtClean="0">
                <a:solidFill>
                  <a:srgbClr val="0000CC"/>
                </a:solidFill>
                <a:latin typeface="NikoshBAN" panose="02000000000000000000" pitchFamily="2" charset="0"/>
                <a:cs typeface="NikoshBAN" panose="02000000000000000000" pitchFamily="2" charset="0"/>
              </a:rPr>
              <a:t>কর্মপত্র </a:t>
            </a:r>
            <a:r>
              <a:rPr lang="bn-BD" sz="5400" dirty="0">
                <a:solidFill>
                  <a:srgbClr val="0000CC"/>
                </a:solidFill>
                <a:latin typeface="NikoshBAN" panose="02000000000000000000" pitchFamily="2" charset="0"/>
                <a:cs typeface="NikoshBAN" panose="02000000000000000000" pitchFamily="2" charset="0"/>
              </a:rPr>
              <a:t>(২) </a:t>
            </a:r>
            <a:endParaRPr lang="en-US" sz="5400" dirty="0">
              <a:solidFill>
                <a:srgbClr val="0000CC"/>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7879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28850" y="2666978"/>
            <a:ext cx="4833249" cy="2941282"/>
          </a:xfrm>
          <a:prstGeom prst="rect">
            <a:avLst/>
          </a:prstGeom>
        </p:spPr>
      </p:pic>
      <p:pic>
        <p:nvPicPr>
          <p:cNvPr id="5" name="Picture 4"/>
          <p:cNvPicPr>
            <a:picLocks noChangeAspect="1"/>
          </p:cNvPicPr>
          <p:nvPr/>
        </p:nvPicPr>
        <p:blipFill>
          <a:blip r:embed="rId3"/>
          <a:stretch>
            <a:fillRect/>
          </a:stretch>
        </p:blipFill>
        <p:spPr>
          <a:xfrm>
            <a:off x="6855853" y="2666978"/>
            <a:ext cx="4915437" cy="2941281"/>
          </a:xfrm>
          <a:prstGeom prst="rect">
            <a:avLst/>
          </a:prstGeom>
        </p:spPr>
      </p:pic>
      <p:sp>
        <p:nvSpPr>
          <p:cNvPr id="6" name="TextBox 5"/>
          <p:cNvSpPr txBox="1"/>
          <p:nvPr/>
        </p:nvSpPr>
        <p:spPr>
          <a:xfrm>
            <a:off x="1166220" y="5838122"/>
            <a:ext cx="4158511" cy="646331"/>
          </a:xfrm>
          <a:prstGeom prst="rect">
            <a:avLst/>
          </a:prstGeom>
          <a:noFill/>
        </p:spPr>
        <p:txBody>
          <a:bodyPr wrap="none" rtlCol="0">
            <a:spAutoFit/>
          </a:bodyPr>
          <a:lstStyle/>
          <a:p>
            <a:r>
              <a:rPr lang="bn-BD" sz="3600" dirty="0" smtClean="0">
                <a:solidFill>
                  <a:srgbClr val="0000CC"/>
                </a:solidFill>
                <a:latin typeface="NikoshBAN" panose="02000000000000000000" pitchFamily="2" charset="0"/>
                <a:cs typeface="NikoshBAN" panose="02000000000000000000" pitchFamily="2" charset="0"/>
              </a:rPr>
              <a:t>চিএ (১) পিতৃতান্তিক পরিবের</a:t>
            </a:r>
            <a:endParaRPr lang="en-US" sz="3600" dirty="0">
              <a:solidFill>
                <a:srgbClr val="0000CC"/>
              </a:solidFill>
              <a:latin typeface="NikoshBAN" panose="02000000000000000000" pitchFamily="2" charset="0"/>
              <a:cs typeface="NikoshBAN" panose="02000000000000000000" pitchFamily="2" charset="0"/>
            </a:endParaRPr>
          </a:p>
        </p:txBody>
      </p:sp>
      <p:sp>
        <p:nvSpPr>
          <p:cNvPr id="7" name="TextBox 6"/>
          <p:cNvSpPr txBox="1"/>
          <p:nvPr/>
        </p:nvSpPr>
        <p:spPr>
          <a:xfrm>
            <a:off x="7658573" y="5838123"/>
            <a:ext cx="4112717" cy="646331"/>
          </a:xfrm>
          <a:prstGeom prst="rect">
            <a:avLst/>
          </a:prstGeom>
          <a:noFill/>
        </p:spPr>
        <p:txBody>
          <a:bodyPr wrap="square" rtlCol="0">
            <a:spAutoFit/>
          </a:bodyPr>
          <a:lstStyle/>
          <a:p>
            <a:r>
              <a:rPr lang="bn-BD" sz="3600" dirty="0" smtClean="0">
                <a:solidFill>
                  <a:srgbClr val="0000CC"/>
                </a:solidFill>
                <a:latin typeface="NikoshBAN" panose="02000000000000000000" pitchFamily="2" charset="0"/>
                <a:cs typeface="NikoshBAN" panose="02000000000000000000" pitchFamily="2" charset="0"/>
              </a:rPr>
              <a:t>চিএ (২) মাতৃতান্তিক পরিবার</a:t>
            </a:r>
            <a:endParaRPr lang="en-US" sz="3600" dirty="0">
              <a:solidFill>
                <a:srgbClr val="0000CC"/>
              </a:solidFill>
              <a:latin typeface="NikoshBAN" panose="02000000000000000000" pitchFamily="2" charset="0"/>
              <a:cs typeface="NikoshBAN" panose="02000000000000000000" pitchFamily="2" charset="0"/>
            </a:endParaRPr>
          </a:p>
        </p:txBody>
      </p:sp>
      <p:sp>
        <p:nvSpPr>
          <p:cNvPr id="8" name="TextBox 7"/>
          <p:cNvSpPr txBox="1"/>
          <p:nvPr/>
        </p:nvSpPr>
        <p:spPr>
          <a:xfrm>
            <a:off x="1166220" y="1647460"/>
            <a:ext cx="10341736" cy="769441"/>
          </a:xfrm>
          <a:prstGeom prst="rect">
            <a:avLst/>
          </a:prstGeom>
          <a:noFill/>
        </p:spPr>
        <p:txBody>
          <a:bodyPr wrap="square" rtlCol="0">
            <a:spAutoFit/>
          </a:bodyPr>
          <a:lstStyle/>
          <a:p>
            <a:r>
              <a:rPr lang="bn-BD" sz="4000" b="1" dirty="0" smtClean="0">
                <a:solidFill>
                  <a:srgbClr val="FF0066"/>
                </a:solidFill>
                <a:latin typeface="NikoshBAN" panose="02000000000000000000" pitchFamily="2" charset="0"/>
                <a:cs typeface="NikoshBAN" panose="02000000000000000000" pitchFamily="2" charset="0"/>
              </a:rPr>
              <a:t>(ক) বংশ গণনা ও নেতৃত্বে ভিত্তিতে পরিবার দুই </a:t>
            </a:r>
            <a:r>
              <a:rPr lang="bn-BD" sz="4400" b="1" dirty="0" smtClean="0">
                <a:solidFill>
                  <a:srgbClr val="FF0066"/>
                </a:solidFill>
                <a:latin typeface="NikoshBAN" panose="02000000000000000000" pitchFamily="2" charset="0"/>
                <a:cs typeface="NikoshBAN" panose="02000000000000000000" pitchFamily="2" charset="0"/>
              </a:rPr>
              <a:t>প্রকার যথাঃ </a:t>
            </a:r>
            <a:endParaRPr lang="en-US" sz="2000" dirty="0">
              <a:solidFill>
                <a:srgbClr val="FF0066"/>
              </a:solidFill>
              <a:latin typeface="NikoshBAN" panose="02000000000000000000" pitchFamily="2" charset="0"/>
              <a:cs typeface="NikoshBAN" panose="02000000000000000000" pitchFamily="2" charset="0"/>
            </a:endParaRPr>
          </a:p>
        </p:txBody>
      </p:sp>
      <p:sp>
        <p:nvSpPr>
          <p:cNvPr id="2" name="TextBox 1"/>
          <p:cNvSpPr txBox="1"/>
          <p:nvPr/>
        </p:nvSpPr>
        <p:spPr>
          <a:xfrm>
            <a:off x="3245474" y="290543"/>
            <a:ext cx="6928834" cy="646331"/>
          </a:xfrm>
          <a:prstGeom prst="rect">
            <a:avLst/>
          </a:prstGeom>
          <a:noFill/>
        </p:spPr>
        <p:txBody>
          <a:bodyPr wrap="square" rtlCol="0">
            <a:spAutoFit/>
          </a:bodyPr>
          <a:lstStyle/>
          <a:p>
            <a:r>
              <a:rPr lang="bn-BD" sz="3600" dirty="0" smtClean="0">
                <a:solidFill>
                  <a:srgbClr val="0000CC"/>
                </a:solidFill>
                <a:latin typeface="NikoshBAN" panose="02000000000000000000" pitchFamily="2" charset="0"/>
                <a:cs typeface="NikoshBAN" panose="02000000000000000000" pitchFamily="2" charset="0"/>
              </a:rPr>
              <a:t>কর্ম পত্র (২) জোড়ায় কাজ ।</a:t>
            </a:r>
            <a:endParaRPr lang="en-US" sz="3600" dirty="0">
              <a:solidFill>
                <a:srgbClr val="0000CC"/>
              </a:solidFill>
              <a:latin typeface="NikoshBAN" panose="02000000000000000000" pitchFamily="2" charset="0"/>
              <a:cs typeface="NikoshBAN" panose="02000000000000000000" pitchFamily="2" charset="0"/>
            </a:endParaRPr>
          </a:p>
        </p:txBody>
      </p:sp>
      <p:sp>
        <p:nvSpPr>
          <p:cNvPr id="9" name="TextBox 8"/>
          <p:cNvSpPr txBox="1"/>
          <p:nvPr/>
        </p:nvSpPr>
        <p:spPr>
          <a:xfrm>
            <a:off x="3400704" y="863786"/>
            <a:ext cx="5872768" cy="707886"/>
          </a:xfrm>
          <a:prstGeom prst="rect">
            <a:avLst/>
          </a:prstGeom>
          <a:noFill/>
        </p:spPr>
        <p:txBody>
          <a:bodyPr wrap="square" rtlCol="0">
            <a:spAutoFit/>
          </a:bodyPr>
          <a:lstStyle/>
          <a:p>
            <a:r>
              <a:rPr lang="bn-BD" sz="4000" dirty="0" smtClean="0">
                <a:solidFill>
                  <a:srgbClr val="00FF00"/>
                </a:solidFill>
                <a:latin typeface="NikoshBAN" panose="02000000000000000000" pitchFamily="2" charset="0"/>
                <a:cs typeface="NikoshBAN" panose="02000000000000000000" pitchFamily="2" charset="0"/>
              </a:rPr>
              <a:t>প্রকার ভেদের সমাধান</a:t>
            </a:r>
            <a:endParaRPr lang="en-US" sz="4000" dirty="0">
              <a:solidFill>
                <a:srgbClr val="00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44718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arn(inVertical)">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arn(inVertical)">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ppt_x"/>
                                          </p:val>
                                        </p:tav>
                                        <p:tav tm="100000">
                                          <p:val>
                                            <p:strVal val="#ppt_x"/>
                                          </p:val>
                                        </p:tav>
                                      </p:tavLst>
                                    </p:anim>
                                    <p:anim calcmode="lin" valueType="num">
                                      <p:cBhvr additive="base">
                                        <p:cTn id="4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2"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6731" y="2199347"/>
            <a:ext cx="3564361" cy="2701554"/>
          </a:xfrm>
          <a:prstGeom prst="rect">
            <a:avLst/>
          </a:prstGeom>
        </p:spPr>
      </p:pic>
      <p:pic>
        <p:nvPicPr>
          <p:cNvPr id="3" name="Picture 2"/>
          <p:cNvPicPr>
            <a:picLocks noChangeAspect="1"/>
          </p:cNvPicPr>
          <p:nvPr/>
        </p:nvPicPr>
        <p:blipFill>
          <a:blip r:embed="rId3"/>
          <a:stretch>
            <a:fillRect/>
          </a:stretch>
        </p:blipFill>
        <p:spPr>
          <a:xfrm>
            <a:off x="7538135" y="2199347"/>
            <a:ext cx="3769516" cy="2701555"/>
          </a:xfrm>
          <a:prstGeom prst="rect">
            <a:avLst/>
          </a:prstGeom>
        </p:spPr>
      </p:pic>
      <p:sp>
        <p:nvSpPr>
          <p:cNvPr id="4" name="TextBox 3"/>
          <p:cNvSpPr txBox="1"/>
          <p:nvPr/>
        </p:nvSpPr>
        <p:spPr>
          <a:xfrm>
            <a:off x="1498711" y="5395942"/>
            <a:ext cx="3200400" cy="646331"/>
          </a:xfrm>
          <a:prstGeom prst="rect">
            <a:avLst/>
          </a:prstGeom>
          <a:noFill/>
        </p:spPr>
        <p:txBody>
          <a:bodyPr wrap="square" rtlCol="0">
            <a:spAutoFit/>
          </a:bodyPr>
          <a:lstStyle/>
          <a:p>
            <a:r>
              <a:rPr lang="bn-BD" sz="3600" dirty="0" smtClean="0">
                <a:solidFill>
                  <a:srgbClr val="0000CC"/>
                </a:solidFill>
                <a:latin typeface="NikoshBAN" panose="02000000000000000000" pitchFamily="2" charset="0"/>
                <a:cs typeface="NikoshBAN" panose="02000000000000000000" pitchFamily="2" charset="0"/>
              </a:rPr>
              <a:t>চিএঃ একক পরিবার</a:t>
            </a:r>
            <a:endParaRPr lang="en-US" sz="3600" dirty="0">
              <a:solidFill>
                <a:srgbClr val="0000CC"/>
              </a:solidFill>
              <a:latin typeface="NikoshBAN" panose="02000000000000000000" pitchFamily="2" charset="0"/>
              <a:cs typeface="NikoshBAN" panose="02000000000000000000" pitchFamily="2" charset="0"/>
            </a:endParaRPr>
          </a:p>
        </p:txBody>
      </p:sp>
      <p:sp>
        <p:nvSpPr>
          <p:cNvPr id="5" name="TextBox 4"/>
          <p:cNvSpPr txBox="1"/>
          <p:nvPr/>
        </p:nvSpPr>
        <p:spPr>
          <a:xfrm>
            <a:off x="7828649" y="5395942"/>
            <a:ext cx="3738283" cy="584775"/>
          </a:xfrm>
          <a:prstGeom prst="rect">
            <a:avLst/>
          </a:prstGeom>
          <a:noFill/>
        </p:spPr>
        <p:txBody>
          <a:bodyPr wrap="square" rtlCol="0">
            <a:spAutoFit/>
          </a:bodyPr>
          <a:lstStyle/>
          <a:p>
            <a:r>
              <a:rPr lang="bn-BD" sz="3200" dirty="0" smtClean="0">
                <a:solidFill>
                  <a:srgbClr val="0000CC"/>
                </a:solidFill>
                <a:latin typeface="NikoshBAN" panose="02000000000000000000" pitchFamily="2" charset="0"/>
                <a:cs typeface="NikoshBAN" panose="02000000000000000000" pitchFamily="2" charset="0"/>
              </a:rPr>
              <a:t>চিএঃ যৌথ পরিবারর </a:t>
            </a:r>
            <a:endParaRPr lang="en-US" sz="3200" dirty="0">
              <a:solidFill>
                <a:srgbClr val="0000CC"/>
              </a:solidFill>
              <a:latin typeface="NikoshBAN" panose="02000000000000000000" pitchFamily="2" charset="0"/>
              <a:cs typeface="NikoshBAN" panose="02000000000000000000" pitchFamily="2" charset="0"/>
            </a:endParaRPr>
          </a:p>
        </p:txBody>
      </p:sp>
      <p:sp>
        <p:nvSpPr>
          <p:cNvPr id="9" name="TextBox 8"/>
          <p:cNvSpPr txBox="1"/>
          <p:nvPr/>
        </p:nvSpPr>
        <p:spPr>
          <a:xfrm>
            <a:off x="4095480" y="482845"/>
            <a:ext cx="5602310" cy="646331"/>
          </a:xfrm>
          <a:prstGeom prst="rect">
            <a:avLst/>
          </a:prstGeom>
          <a:noFill/>
        </p:spPr>
        <p:txBody>
          <a:bodyPr wrap="square" rtlCol="0">
            <a:spAutoFit/>
          </a:bodyPr>
          <a:lstStyle/>
          <a:p>
            <a:r>
              <a:rPr lang="bn-BD" sz="3600" dirty="0" smtClean="0">
                <a:solidFill>
                  <a:srgbClr val="0000CC"/>
                </a:solidFill>
                <a:latin typeface="NikoshBAN" panose="02000000000000000000" pitchFamily="2" charset="0"/>
                <a:cs typeface="NikoshBAN" panose="02000000000000000000" pitchFamily="2" charset="0"/>
              </a:rPr>
              <a:t>কর্ম পত্র (২) জোড়ায় কাজ</a:t>
            </a:r>
            <a:endParaRPr lang="en-US" sz="3600" dirty="0">
              <a:solidFill>
                <a:srgbClr val="0000CC"/>
              </a:solidFill>
              <a:latin typeface="NikoshBAN" panose="02000000000000000000" pitchFamily="2" charset="0"/>
              <a:cs typeface="NikoshBAN" panose="02000000000000000000" pitchFamily="2" charset="0"/>
            </a:endParaRPr>
          </a:p>
        </p:txBody>
      </p:sp>
      <p:sp>
        <p:nvSpPr>
          <p:cNvPr id="10" name="Rectangle 9"/>
          <p:cNvSpPr/>
          <p:nvPr/>
        </p:nvSpPr>
        <p:spPr>
          <a:xfrm>
            <a:off x="711423" y="1148736"/>
            <a:ext cx="10750773" cy="707886"/>
          </a:xfrm>
          <a:prstGeom prst="rect">
            <a:avLst/>
          </a:prstGeom>
        </p:spPr>
        <p:txBody>
          <a:bodyPr wrap="square">
            <a:spAutoFit/>
          </a:bodyPr>
          <a:lstStyle/>
          <a:p>
            <a:r>
              <a:rPr lang="bn-BD" sz="2800" dirty="0">
                <a:solidFill>
                  <a:srgbClr val="FF0066"/>
                </a:solidFill>
              </a:rPr>
              <a:t>(খ) পারিবারিক কাঠামোর</a:t>
            </a:r>
            <a:r>
              <a:rPr lang="bn-BD" sz="3600" dirty="0">
                <a:solidFill>
                  <a:srgbClr val="FF0066"/>
                </a:solidFill>
              </a:rPr>
              <a:t> </a:t>
            </a:r>
            <a:r>
              <a:rPr lang="bn-BD" sz="3600" dirty="0">
                <a:solidFill>
                  <a:srgbClr val="FF0066"/>
                </a:solidFill>
                <a:latin typeface="NikoshBAN" panose="02000000000000000000" pitchFamily="2" charset="0"/>
                <a:cs typeface="NikoshBAN" panose="02000000000000000000" pitchFamily="2" charset="0"/>
              </a:rPr>
              <a:t>ভিত্তিতে</a:t>
            </a:r>
            <a:r>
              <a:rPr lang="bn-BD" sz="3600" dirty="0">
                <a:solidFill>
                  <a:srgbClr val="FF0066"/>
                </a:solidFill>
              </a:rPr>
              <a:t> </a:t>
            </a:r>
            <a:r>
              <a:rPr lang="bn-BD" sz="2800" dirty="0" smtClean="0">
                <a:solidFill>
                  <a:srgbClr val="FF0066"/>
                </a:solidFill>
              </a:rPr>
              <a:t>পরিবার </a:t>
            </a:r>
            <a:r>
              <a:rPr lang="bn-BD" sz="3600" dirty="0" smtClean="0">
                <a:solidFill>
                  <a:srgbClr val="FF0066"/>
                </a:solidFill>
                <a:latin typeface="NikoshBAN" panose="02000000000000000000" pitchFamily="2" charset="0"/>
                <a:cs typeface="NikoshBAN" panose="02000000000000000000" pitchFamily="2" charset="0"/>
              </a:rPr>
              <a:t>দুই</a:t>
            </a:r>
            <a:r>
              <a:rPr lang="bn-BD" sz="2800" dirty="0" smtClean="0">
                <a:solidFill>
                  <a:srgbClr val="FF0066"/>
                </a:solidFill>
                <a:latin typeface="NikoshBAN" panose="02000000000000000000" pitchFamily="2" charset="0"/>
                <a:cs typeface="NikoshBAN" panose="02000000000000000000" pitchFamily="2" charset="0"/>
              </a:rPr>
              <a:t> </a:t>
            </a:r>
            <a:r>
              <a:rPr lang="bn-BD" sz="4000" dirty="0" smtClean="0">
                <a:solidFill>
                  <a:srgbClr val="FF0066"/>
                </a:solidFill>
                <a:latin typeface="NikoshBAN" panose="02000000000000000000" pitchFamily="2" charset="0"/>
                <a:cs typeface="NikoshBAN" panose="02000000000000000000" pitchFamily="2" charset="0"/>
              </a:rPr>
              <a:t>প্রকার যথাঃ  </a:t>
            </a:r>
            <a:r>
              <a:rPr lang="bn-BD" sz="2800" dirty="0" smtClean="0">
                <a:solidFill>
                  <a:srgbClr val="FF0066"/>
                </a:solidFill>
              </a:rPr>
              <a:t>  </a:t>
            </a:r>
            <a:endParaRPr lang="en-US" sz="2800" dirty="0">
              <a:solidFill>
                <a:srgbClr val="FF0066"/>
              </a:solidFill>
            </a:endParaRPr>
          </a:p>
        </p:txBody>
      </p:sp>
    </p:spTree>
    <p:extLst>
      <p:ext uri="{BB962C8B-B14F-4D97-AF65-F5344CB8AC3E}">
        <p14:creationId xmlns:p14="http://schemas.microsoft.com/office/powerpoint/2010/main" val="3909013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inVertical)">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ppt_x"/>
                                          </p:val>
                                        </p:tav>
                                        <p:tav tm="100000">
                                          <p:val>
                                            <p:strVal val="#ppt_x"/>
                                          </p:val>
                                        </p:tav>
                                      </p:tavLst>
                                    </p:anim>
                                    <p:anim calcmode="lin" valueType="num">
                                      <p:cBhvr additive="base">
                                        <p:cTn id="3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399643" y="2483339"/>
            <a:ext cx="3324070" cy="2232670"/>
          </a:xfrm>
          <a:prstGeom prst="rect">
            <a:avLst/>
          </a:prstGeom>
        </p:spPr>
      </p:pic>
      <p:pic>
        <p:nvPicPr>
          <p:cNvPr id="4" name="Picture 3"/>
          <p:cNvPicPr>
            <a:picLocks noChangeAspect="1"/>
          </p:cNvPicPr>
          <p:nvPr/>
        </p:nvPicPr>
        <p:blipFill>
          <a:blip r:embed="rId3"/>
          <a:stretch>
            <a:fillRect/>
          </a:stretch>
        </p:blipFill>
        <p:spPr>
          <a:xfrm>
            <a:off x="438712" y="2544303"/>
            <a:ext cx="3474730" cy="2171706"/>
          </a:xfrm>
          <a:prstGeom prst="rect">
            <a:avLst/>
          </a:prstGeom>
        </p:spPr>
      </p:pic>
      <p:pic>
        <p:nvPicPr>
          <p:cNvPr id="5" name="Picture 4"/>
          <p:cNvPicPr>
            <a:picLocks noChangeAspect="1"/>
          </p:cNvPicPr>
          <p:nvPr/>
        </p:nvPicPr>
        <p:blipFill>
          <a:blip r:embed="rId4"/>
          <a:stretch>
            <a:fillRect/>
          </a:stretch>
        </p:blipFill>
        <p:spPr>
          <a:xfrm>
            <a:off x="4445641" y="2544303"/>
            <a:ext cx="3421802" cy="2239569"/>
          </a:xfrm>
          <a:prstGeom prst="rect">
            <a:avLst/>
          </a:prstGeom>
        </p:spPr>
      </p:pic>
      <p:sp>
        <p:nvSpPr>
          <p:cNvPr id="6" name="TextBox 5"/>
          <p:cNvSpPr txBox="1"/>
          <p:nvPr/>
        </p:nvSpPr>
        <p:spPr>
          <a:xfrm>
            <a:off x="969325" y="5029832"/>
            <a:ext cx="2371162" cy="646331"/>
          </a:xfrm>
          <a:prstGeom prst="rect">
            <a:avLst/>
          </a:prstGeom>
          <a:noFill/>
        </p:spPr>
        <p:txBody>
          <a:bodyPr wrap="none" rtlCol="0">
            <a:spAutoFit/>
          </a:bodyPr>
          <a:lstStyle/>
          <a:p>
            <a:r>
              <a:rPr lang="bn-BD" sz="3600" dirty="0" smtClean="0">
                <a:solidFill>
                  <a:srgbClr val="0000CC"/>
                </a:solidFill>
                <a:latin typeface="NikoshBAN" panose="02000000000000000000" pitchFamily="2" charset="0"/>
                <a:cs typeface="NikoshBAN" panose="02000000000000000000" pitchFamily="2" charset="0"/>
              </a:rPr>
              <a:t>চিএঃ একপত্নিক</a:t>
            </a:r>
            <a:endParaRPr lang="en-US" sz="3600" dirty="0">
              <a:solidFill>
                <a:srgbClr val="0000CC"/>
              </a:solidFill>
              <a:latin typeface="NikoshBAN" panose="02000000000000000000" pitchFamily="2" charset="0"/>
              <a:cs typeface="NikoshBAN" panose="02000000000000000000" pitchFamily="2" charset="0"/>
            </a:endParaRPr>
          </a:p>
        </p:txBody>
      </p:sp>
      <p:sp>
        <p:nvSpPr>
          <p:cNvPr id="7" name="TextBox 6"/>
          <p:cNvSpPr txBox="1"/>
          <p:nvPr/>
        </p:nvSpPr>
        <p:spPr>
          <a:xfrm>
            <a:off x="5231484" y="5029831"/>
            <a:ext cx="2260555" cy="646331"/>
          </a:xfrm>
          <a:prstGeom prst="rect">
            <a:avLst/>
          </a:prstGeom>
          <a:noFill/>
        </p:spPr>
        <p:txBody>
          <a:bodyPr wrap="none" rtlCol="0">
            <a:spAutoFit/>
          </a:bodyPr>
          <a:lstStyle/>
          <a:p>
            <a:r>
              <a:rPr lang="bn-BD" sz="3600" dirty="0" smtClean="0">
                <a:solidFill>
                  <a:srgbClr val="0000CC"/>
                </a:solidFill>
                <a:latin typeface="NikoshBAN" panose="02000000000000000000" pitchFamily="2" charset="0"/>
                <a:cs typeface="NikoshBAN" panose="02000000000000000000" pitchFamily="2" charset="0"/>
              </a:rPr>
              <a:t>চিএঃ বহুপত্নিক</a:t>
            </a:r>
            <a:endParaRPr lang="en-US" sz="3600" dirty="0">
              <a:solidFill>
                <a:srgbClr val="0000CC"/>
              </a:solidFill>
              <a:latin typeface="NikoshBAN" panose="02000000000000000000" pitchFamily="2" charset="0"/>
              <a:cs typeface="NikoshBAN" panose="02000000000000000000" pitchFamily="2" charset="0"/>
            </a:endParaRPr>
          </a:p>
        </p:txBody>
      </p:sp>
      <p:sp>
        <p:nvSpPr>
          <p:cNvPr id="8" name="TextBox 7"/>
          <p:cNvSpPr txBox="1"/>
          <p:nvPr/>
        </p:nvSpPr>
        <p:spPr>
          <a:xfrm>
            <a:off x="9036073" y="5029830"/>
            <a:ext cx="2756647" cy="646331"/>
          </a:xfrm>
          <a:prstGeom prst="rect">
            <a:avLst/>
          </a:prstGeom>
          <a:noFill/>
        </p:spPr>
        <p:txBody>
          <a:bodyPr wrap="square" rtlCol="0">
            <a:spAutoFit/>
          </a:bodyPr>
          <a:lstStyle/>
          <a:p>
            <a:r>
              <a:rPr lang="bn-BD" sz="3600" dirty="0" smtClean="0">
                <a:solidFill>
                  <a:srgbClr val="0000CC"/>
                </a:solidFill>
                <a:latin typeface="NikoshBAN" panose="02000000000000000000" pitchFamily="2" charset="0"/>
                <a:cs typeface="NikoshBAN" panose="02000000000000000000" pitchFamily="2" charset="0"/>
              </a:rPr>
              <a:t>চিএঃবহুপতি</a:t>
            </a:r>
            <a:endParaRPr lang="en-US" sz="3600" dirty="0">
              <a:solidFill>
                <a:srgbClr val="0000CC"/>
              </a:solidFill>
              <a:latin typeface="NikoshBAN" panose="02000000000000000000" pitchFamily="2" charset="0"/>
              <a:cs typeface="NikoshBAN" panose="02000000000000000000" pitchFamily="2" charset="0"/>
            </a:endParaRPr>
          </a:p>
        </p:txBody>
      </p:sp>
      <p:sp>
        <p:nvSpPr>
          <p:cNvPr id="9" name="TextBox 8"/>
          <p:cNvSpPr txBox="1"/>
          <p:nvPr/>
        </p:nvSpPr>
        <p:spPr>
          <a:xfrm>
            <a:off x="438713" y="1104658"/>
            <a:ext cx="11564398" cy="769441"/>
          </a:xfrm>
          <a:prstGeom prst="rect">
            <a:avLst/>
          </a:prstGeom>
          <a:noFill/>
        </p:spPr>
        <p:txBody>
          <a:bodyPr wrap="square" rtlCol="0">
            <a:spAutoFit/>
          </a:bodyPr>
          <a:lstStyle/>
          <a:p>
            <a:r>
              <a:rPr lang="bn-BD" sz="4400" dirty="0" smtClean="0">
                <a:solidFill>
                  <a:srgbClr val="FF0066"/>
                </a:solidFill>
                <a:latin typeface="NikoshBAN" panose="02000000000000000000" pitchFamily="2" charset="0"/>
                <a:cs typeface="NikoshBAN" panose="02000000000000000000" pitchFamily="2" charset="0"/>
              </a:rPr>
              <a:t>(গ)বৈবাহিক সুত্রের ভিত্তিতে পরিবার তিন প্রকার যথাঃ </a:t>
            </a:r>
            <a:endParaRPr lang="en-US" sz="4400" dirty="0">
              <a:solidFill>
                <a:srgbClr val="FF0066"/>
              </a:solidFill>
              <a:latin typeface="NikoshBAN" panose="02000000000000000000" pitchFamily="2" charset="0"/>
              <a:cs typeface="NikoshBAN" panose="02000000000000000000" pitchFamily="2" charset="0"/>
            </a:endParaRPr>
          </a:p>
        </p:txBody>
      </p:sp>
      <p:sp>
        <p:nvSpPr>
          <p:cNvPr id="2" name="TextBox 1"/>
          <p:cNvSpPr txBox="1"/>
          <p:nvPr/>
        </p:nvSpPr>
        <p:spPr>
          <a:xfrm>
            <a:off x="3261632" y="335217"/>
            <a:ext cx="6800046" cy="769441"/>
          </a:xfrm>
          <a:prstGeom prst="rect">
            <a:avLst/>
          </a:prstGeom>
          <a:noFill/>
        </p:spPr>
        <p:txBody>
          <a:bodyPr wrap="square" rtlCol="0">
            <a:spAutoFit/>
          </a:bodyPr>
          <a:lstStyle/>
          <a:p>
            <a:r>
              <a:rPr lang="bn-BD" sz="4400" dirty="0" smtClean="0">
                <a:solidFill>
                  <a:srgbClr val="0000CC"/>
                </a:solidFill>
                <a:latin typeface="NikoshBAN" panose="02000000000000000000" pitchFamily="2" charset="0"/>
                <a:cs typeface="NikoshBAN" panose="02000000000000000000" pitchFamily="2" charset="0"/>
              </a:rPr>
              <a:t>     কর্ম পত্র (২) জোড়ায় কাজ</a:t>
            </a:r>
            <a:endParaRPr lang="en-US" sz="4400" dirty="0">
              <a:solidFill>
                <a:srgbClr val="0000CC"/>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816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arn(inVertical)">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inVertical)">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barn(inVertical)">
                                      <p:cBhvr>
                                        <p:cTn id="39" dur="500"/>
                                        <p:tgtEl>
                                          <p:spTgt spid="3"/>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ppt_x"/>
                                          </p:val>
                                        </p:tav>
                                        <p:tav tm="100000">
                                          <p:val>
                                            <p:strVal val="#ppt_x"/>
                                          </p:val>
                                        </p:tav>
                                      </p:tavLst>
                                    </p:anim>
                                    <p:anim calcmode="lin" valueType="num">
                                      <p:cBhvr additive="base">
                                        <p:cTn id="4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5108" y="1288769"/>
            <a:ext cx="3333065" cy="259926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5108" y="3992452"/>
            <a:ext cx="3373283" cy="1849324"/>
          </a:xfrm>
          <a:prstGeom prst="rect">
            <a:avLst/>
          </a:prstGeom>
        </p:spPr>
      </p:pic>
      <p:sp>
        <p:nvSpPr>
          <p:cNvPr id="6" name="TextBox 5"/>
          <p:cNvSpPr txBox="1"/>
          <p:nvPr/>
        </p:nvSpPr>
        <p:spPr>
          <a:xfrm>
            <a:off x="3557558" y="113702"/>
            <a:ext cx="4903861" cy="1323439"/>
          </a:xfrm>
          <a:prstGeom prst="rect">
            <a:avLst/>
          </a:prstGeom>
          <a:noFill/>
        </p:spPr>
        <p:txBody>
          <a:bodyPr wrap="square" rtlCol="0">
            <a:spAutoFit/>
          </a:bodyPr>
          <a:lstStyle/>
          <a:p>
            <a:r>
              <a:rPr lang="bn-BD" sz="4000" dirty="0" smtClean="0">
                <a:latin typeface="NikoshBAN" panose="02000000000000000000" pitchFamily="2" charset="0"/>
                <a:cs typeface="NikoshBAN" panose="02000000000000000000" pitchFamily="2" charset="0"/>
              </a:rPr>
              <a:t>        </a:t>
            </a:r>
            <a:r>
              <a:rPr lang="bn-BD" sz="4000" dirty="0" smtClean="0">
                <a:solidFill>
                  <a:srgbClr val="00B050"/>
                </a:solidFill>
                <a:latin typeface="NikoshBAN" panose="02000000000000000000" pitchFamily="2" charset="0"/>
                <a:cs typeface="NikoshBAN" panose="02000000000000000000" pitchFamily="2" charset="0"/>
              </a:rPr>
              <a:t>দলীয়  কাজ</a:t>
            </a:r>
          </a:p>
          <a:p>
            <a:r>
              <a:rPr lang="bn-BD" sz="4000" dirty="0" smtClean="0">
                <a:solidFill>
                  <a:srgbClr val="00B050"/>
                </a:solidFill>
                <a:latin typeface="NikoshBAN" panose="02000000000000000000" pitchFamily="2" charset="0"/>
                <a:cs typeface="NikoshBAN" panose="02000000000000000000" pitchFamily="2" charset="0"/>
              </a:rPr>
              <a:t>নিচের ছবি গুলো লক্ষ্য কর ।</a:t>
            </a:r>
            <a:endParaRPr lang="en-US" sz="4000" dirty="0">
              <a:solidFill>
                <a:srgbClr val="00B050"/>
              </a:solidFill>
              <a:latin typeface="NikoshBAN" panose="02000000000000000000" pitchFamily="2" charset="0"/>
              <a:cs typeface="NikoshBAN" panose="02000000000000000000" pitchFamily="2" charset="0"/>
            </a:endParaRPr>
          </a:p>
        </p:txBody>
      </p:sp>
      <p:sp>
        <p:nvSpPr>
          <p:cNvPr id="7" name="Right Arrow 6"/>
          <p:cNvSpPr/>
          <p:nvPr/>
        </p:nvSpPr>
        <p:spPr>
          <a:xfrm>
            <a:off x="231626" y="206637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6761409" y="206637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295633" y="446345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6761409" y="452867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210034" y="5954833"/>
            <a:ext cx="10254448" cy="707886"/>
          </a:xfrm>
          <a:prstGeom prst="rect">
            <a:avLst/>
          </a:prstGeom>
          <a:noFill/>
        </p:spPr>
        <p:txBody>
          <a:bodyPr wrap="square" rtlCol="0">
            <a:spAutoFit/>
          </a:bodyPr>
          <a:lstStyle/>
          <a:p>
            <a:r>
              <a:rPr lang="bn-BD" sz="4000" b="1" dirty="0" smtClean="0">
                <a:solidFill>
                  <a:srgbClr val="FF0066"/>
                </a:solidFill>
                <a:latin typeface="NikoshBAN" panose="02000000000000000000" pitchFamily="2" charset="0"/>
                <a:cs typeface="NikoshBAN" panose="02000000000000000000" pitchFamily="2" charset="0"/>
              </a:rPr>
              <a:t>প্রশ্নঃ পরিবার কি ভাবে কার্যসম্পাদন করে সেগুলো বণর্না কর </a:t>
            </a:r>
            <a:r>
              <a:rPr lang="bn-BD" sz="3200" b="1" dirty="0" smtClean="0">
                <a:solidFill>
                  <a:srgbClr val="FF0066"/>
                </a:solidFill>
                <a:latin typeface="NikoshBAN" panose="02000000000000000000" pitchFamily="2" charset="0"/>
                <a:cs typeface="NikoshBAN" panose="02000000000000000000" pitchFamily="2" charset="0"/>
              </a:rPr>
              <a:t>।</a:t>
            </a:r>
            <a:endParaRPr lang="en-US" sz="3200" b="1" dirty="0">
              <a:solidFill>
                <a:srgbClr val="FF0066"/>
              </a:solidFill>
              <a:latin typeface="NikoshBAN" panose="02000000000000000000" pitchFamily="2" charset="0"/>
              <a:cs typeface="NikoshBAN" panose="02000000000000000000" pitchFamily="2" charset="0"/>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2976" y="3810996"/>
            <a:ext cx="3748257" cy="2059934"/>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42977" y="1161010"/>
            <a:ext cx="3748257" cy="2129329"/>
          </a:xfrm>
          <a:prstGeom prst="rect">
            <a:avLst/>
          </a:prstGeom>
        </p:spPr>
      </p:pic>
    </p:spTree>
    <p:extLst>
      <p:ext uri="{BB962C8B-B14F-4D97-AF65-F5344CB8AC3E}">
        <p14:creationId xmlns:p14="http://schemas.microsoft.com/office/powerpoint/2010/main" val="406605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500" fill="hold"/>
                                        <p:tgtEl>
                                          <p:spTgt spid="4"/>
                                        </p:tgtEl>
                                        <p:attrNameLst>
                                          <p:attrName>ppt_x</p:attrName>
                                        </p:attrNameLst>
                                      </p:cBhvr>
                                      <p:tavLst>
                                        <p:tav tm="0">
                                          <p:val>
                                            <p:strVal val="#ppt_x"/>
                                          </p:val>
                                        </p:tav>
                                        <p:tav tm="100000">
                                          <p:val>
                                            <p:strVal val="#ppt_x"/>
                                          </p:val>
                                        </p:tav>
                                      </p:tavLst>
                                    </p:anim>
                                    <p:anim calcmode="lin" valueType="num">
                                      <p:cBhvr additive="base">
                                        <p:cTn id="5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500" fill="hold"/>
                                        <p:tgtEl>
                                          <p:spTgt spid="11"/>
                                        </p:tgtEl>
                                        <p:attrNameLst>
                                          <p:attrName>ppt_x</p:attrName>
                                        </p:attrNameLst>
                                      </p:cBhvr>
                                      <p:tavLst>
                                        <p:tav tm="0">
                                          <p:val>
                                            <p:strVal val="#ppt_x"/>
                                          </p:val>
                                        </p:tav>
                                        <p:tav tm="100000">
                                          <p:val>
                                            <p:strVal val="#ppt_x"/>
                                          </p:val>
                                        </p:tav>
                                      </p:tavLst>
                                    </p:anim>
                                    <p:anim calcmode="lin" valueType="num">
                                      <p:cBhvr additive="base">
                                        <p:cTn id="6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978795"/>
            <a:ext cx="11887200" cy="3293209"/>
          </a:xfrm>
          <a:prstGeom prst="rect">
            <a:avLst/>
          </a:prstGeom>
          <a:noFill/>
        </p:spPr>
        <p:txBody>
          <a:bodyPr wrap="square" rtlCol="0">
            <a:spAutoFit/>
          </a:bodyPr>
          <a:lstStyle/>
          <a:p>
            <a:r>
              <a:rPr lang="bn-BD" sz="3600" dirty="0" smtClean="0">
                <a:latin typeface="NikoshBAN" panose="02000000000000000000" pitchFamily="2" charset="0"/>
                <a:cs typeface="NikoshBAN" panose="02000000000000000000" pitchFamily="2" charset="0"/>
              </a:rPr>
              <a:t>                        </a:t>
            </a:r>
            <a:r>
              <a:rPr lang="bn-BD" sz="7200" dirty="0" smtClean="0">
                <a:solidFill>
                  <a:srgbClr val="00B050"/>
                </a:solidFill>
                <a:latin typeface="NikoshBAN" panose="02000000000000000000" pitchFamily="2" charset="0"/>
                <a:cs typeface="NikoshBAN" panose="02000000000000000000" pitchFamily="2" charset="0"/>
              </a:rPr>
              <a:t>দলীয় কাজের সমাধান</a:t>
            </a:r>
          </a:p>
          <a:p>
            <a:endParaRPr lang="bn-BD" sz="4000" dirty="0" smtClean="0">
              <a:latin typeface="NikoshBAN" panose="02000000000000000000" pitchFamily="2" charset="0"/>
              <a:cs typeface="NikoshBAN" panose="02000000000000000000" pitchFamily="2" charset="0"/>
            </a:endParaRPr>
          </a:p>
          <a:p>
            <a:r>
              <a:rPr lang="bn-BD" sz="4800" dirty="0" smtClean="0">
                <a:solidFill>
                  <a:srgbClr val="FF0066"/>
                </a:solidFill>
                <a:latin typeface="NikoshBAN" panose="02000000000000000000" pitchFamily="2" charset="0"/>
                <a:cs typeface="NikoshBAN" panose="02000000000000000000" pitchFamily="2" charset="0"/>
              </a:rPr>
              <a:t>(১) জৈবিক কাজ (২) শিক্ষামূলক কাজ (৩)অর্থনৈতিক কাজ </a:t>
            </a:r>
            <a:r>
              <a:rPr lang="bn-BD" sz="4400" dirty="0" smtClean="0">
                <a:solidFill>
                  <a:srgbClr val="FF0066"/>
                </a:solidFill>
                <a:latin typeface="NikoshBAN" panose="02000000000000000000" pitchFamily="2" charset="0"/>
                <a:cs typeface="NikoshBAN" panose="02000000000000000000" pitchFamily="2" charset="0"/>
              </a:rPr>
              <a:t>(৪)রাজনৈতিক কাজ (৫)মনস্তাত্ত্বিক কাজ (৬)বিনোদনমূলক কাজ</a:t>
            </a:r>
            <a:endParaRPr lang="en-US" sz="4400" dirty="0">
              <a:solidFill>
                <a:srgbClr val="FF0066"/>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60202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271606" y="283335"/>
            <a:ext cx="7117092" cy="14295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11500" dirty="0" smtClean="0">
                <a:solidFill>
                  <a:srgbClr val="002060"/>
                </a:solidFill>
                <a:latin typeface="NikoshBAN" panose="02000000000000000000" pitchFamily="2" charset="0"/>
                <a:cs typeface="NikoshBAN" panose="02000000000000000000" pitchFamily="2" charset="0"/>
              </a:rPr>
              <a:t>মূল্যায়ন</a:t>
            </a:r>
            <a:endParaRPr lang="en-US" sz="11500" dirty="0">
              <a:solidFill>
                <a:srgbClr val="002060"/>
              </a:solidFill>
              <a:latin typeface="NikoshBAN" panose="02000000000000000000" pitchFamily="2" charset="0"/>
              <a:cs typeface="NikoshBAN" panose="02000000000000000000" pitchFamily="2" charset="0"/>
            </a:endParaRPr>
          </a:p>
        </p:txBody>
      </p:sp>
      <p:sp>
        <p:nvSpPr>
          <p:cNvPr id="6" name="TextBox 5"/>
          <p:cNvSpPr txBox="1"/>
          <p:nvPr/>
        </p:nvSpPr>
        <p:spPr>
          <a:xfrm>
            <a:off x="1198112" y="1596981"/>
            <a:ext cx="10233212" cy="5539978"/>
          </a:xfrm>
          <a:prstGeom prst="rect">
            <a:avLst/>
          </a:prstGeom>
          <a:noFill/>
        </p:spPr>
        <p:txBody>
          <a:bodyPr wrap="square" rtlCol="0">
            <a:spAutoFit/>
          </a:bodyPr>
          <a:lstStyle/>
          <a:p>
            <a:r>
              <a:rPr lang="bn-BD" sz="4000" dirty="0" smtClean="0">
                <a:solidFill>
                  <a:srgbClr val="FF0066"/>
                </a:solidFill>
                <a:latin typeface="NikoshBAN" panose="02000000000000000000" pitchFamily="2" charset="0"/>
                <a:cs typeface="NikoshBAN" panose="02000000000000000000" pitchFamily="2" charset="0"/>
              </a:rPr>
              <a:t>১।আকার বা কাঠামোর ভিত্তিতে পরিবার কত প্রকার?</a:t>
            </a:r>
          </a:p>
          <a:p>
            <a:r>
              <a:rPr lang="bn-BD" sz="3600" b="1" dirty="0" smtClean="0">
                <a:latin typeface="NikoshBAN" panose="02000000000000000000" pitchFamily="2" charset="0"/>
                <a:cs typeface="NikoshBAN" panose="02000000000000000000" pitchFamily="2" charset="0"/>
              </a:rPr>
              <a:t>(ক) এক        (খ) দুই          (গ) তিন          (ঘ) চার </a:t>
            </a:r>
            <a:r>
              <a:rPr lang="bn-BD" sz="3200" dirty="0" smtClean="0">
                <a:latin typeface="NikoshBAN" panose="02000000000000000000" pitchFamily="2" charset="0"/>
                <a:cs typeface="NikoshBAN" panose="02000000000000000000" pitchFamily="2" charset="0"/>
              </a:rPr>
              <a:t>      </a:t>
            </a:r>
          </a:p>
          <a:p>
            <a:r>
              <a:rPr lang="bn-BD" sz="3600" b="1" dirty="0" smtClean="0">
                <a:latin typeface="NikoshBAN" panose="02000000000000000000" pitchFamily="2" charset="0"/>
                <a:cs typeface="NikoshBAN" panose="02000000000000000000" pitchFamily="2" charset="0"/>
              </a:rPr>
              <a:t>উঃ গ</a:t>
            </a:r>
          </a:p>
          <a:p>
            <a:r>
              <a:rPr lang="bn-BD" sz="4000" dirty="0" smtClean="0">
                <a:solidFill>
                  <a:srgbClr val="FF0066"/>
                </a:solidFill>
                <a:latin typeface="NikoshBAN" panose="02000000000000000000" pitchFamily="2" charset="0"/>
                <a:cs typeface="NikoshBAN" panose="02000000000000000000" pitchFamily="2" charset="0"/>
              </a:rPr>
              <a:t>২।বৈবাহিক সুত্রে পরিবার কত প্রকার ?</a:t>
            </a:r>
          </a:p>
          <a:p>
            <a:r>
              <a:rPr lang="bn-BD" sz="3600" b="1" dirty="0">
                <a:latin typeface="NikoshBAN" panose="02000000000000000000" pitchFamily="2" charset="0"/>
                <a:cs typeface="NikoshBAN" panose="02000000000000000000" pitchFamily="2" charset="0"/>
              </a:rPr>
              <a:t>(</a:t>
            </a:r>
            <a:r>
              <a:rPr lang="bn-BD" sz="3600" b="1" dirty="0" smtClean="0">
                <a:latin typeface="NikoshBAN" panose="02000000000000000000" pitchFamily="2" charset="0"/>
                <a:cs typeface="NikoshBAN" panose="02000000000000000000" pitchFamily="2" charset="0"/>
              </a:rPr>
              <a:t>ক)দুই </a:t>
            </a:r>
            <a:r>
              <a:rPr lang="bn-BD" sz="3600" b="1" dirty="0">
                <a:latin typeface="NikoshBAN" panose="02000000000000000000" pitchFamily="2" charset="0"/>
                <a:cs typeface="NikoshBAN" panose="02000000000000000000" pitchFamily="2" charset="0"/>
              </a:rPr>
              <a:t> </a:t>
            </a:r>
            <a:r>
              <a:rPr lang="bn-BD" sz="3600" b="1" dirty="0" smtClean="0">
                <a:latin typeface="NikoshBAN" panose="02000000000000000000" pitchFamily="2" charset="0"/>
                <a:cs typeface="NikoshBAN" panose="02000000000000000000" pitchFamily="2" charset="0"/>
              </a:rPr>
              <a:t>       (</a:t>
            </a:r>
            <a:r>
              <a:rPr lang="bn-BD" sz="3600" b="1" dirty="0">
                <a:latin typeface="NikoshBAN" panose="02000000000000000000" pitchFamily="2" charset="0"/>
                <a:cs typeface="NikoshBAN" panose="02000000000000000000" pitchFamily="2" charset="0"/>
              </a:rPr>
              <a:t>খ) তিন  </a:t>
            </a:r>
            <a:r>
              <a:rPr lang="bn-BD" sz="3600" b="1" dirty="0" smtClean="0">
                <a:latin typeface="NikoshBAN" panose="02000000000000000000" pitchFamily="2" charset="0"/>
                <a:cs typeface="NikoshBAN" panose="02000000000000000000" pitchFamily="2" charset="0"/>
              </a:rPr>
              <a:t>       (</a:t>
            </a:r>
            <a:r>
              <a:rPr lang="bn-BD" sz="3600" b="1" dirty="0">
                <a:latin typeface="NikoshBAN" panose="02000000000000000000" pitchFamily="2" charset="0"/>
                <a:cs typeface="NikoshBAN" panose="02000000000000000000" pitchFamily="2" charset="0"/>
              </a:rPr>
              <a:t>গ) চার </a:t>
            </a:r>
            <a:r>
              <a:rPr lang="bn-BD" sz="3600" b="1" dirty="0" smtClean="0">
                <a:latin typeface="NikoshBAN" panose="02000000000000000000" pitchFamily="2" charset="0"/>
                <a:cs typeface="NikoshBAN" panose="02000000000000000000" pitchFamily="2" charset="0"/>
              </a:rPr>
              <a:t>           (</a:t>
            </a:r>
            <a:r>
              <a:rPr lang="bn-BD" sz="3600" b="1" dirty="0">
                <a:latin typeface="NikoshBAN" panose="02000000000000000000" pitchFamily="2" charset="0"/>
                <a:cs typeface="NikoshBAN" panose="02000000000000000000" pitchFamily="2" charset="0"/>
              </a:rPr>
              <a:t>ঘ) </a:t>
            </a:r>
            <a:r>
              <a:rPr lang="bn-BD" sz="3600" b="1" dirty="0" smtClean="0">
                <a:latin typeface="NikoshBAN" panose="02000000000000000000" pitchFamily="2" charset="0"/>
                <a:cs typeface="NikoshBAN" panose="02000000000000000000" pitchFamily="2" charset="0"/>
              </a:rPr>
              <a:t>পাঁচ </a:t>
            </a:r>
            <a:r>
              <a:rPr lang="bn-BD" sz="3200" b="1" dirty="0" smtClean="0">
                <a:latin typeface="NikoshBAN" panose="02000000000000000000" pitchFamily="2" charset="0"/>
                <a:cs typeface="NikoshBAN" panose="02000000000000000000" pitchFamily="2" charset="0"/>
              </a:rPr>
              <a:t> </a:t>
            </a:r>
          </a:p>
          <a:p>
            <a:r>
              <a:rPr lang="bn-BD" sz="3600" b="1" dirty="0" smtClean="0">
                <a:latin typeface="NikoshBAN" panose="02000000000000000000" pitchFamily="2" charset="0"/>
                <a:cs typeface="NikoshBAN" panose="02000000000000000000" pitchFamily="2" charset="0"/>
              </a:rPr>
              <a:t> উঃ</a:t>
            </a:r>
            <a:r>
              <a:rPr lang="en-US" sz="3600" b="1" dirty="0" smtClean="0">
                <a:latin typeface="NikoshBAN" panose="02000000000000000000" pitchFamily="2" charset="0"/>
                <a:cs typeface="NikoshBAN" panose="02000000000000000000" pitchFamily="2" charset="0"/>
              </a:rPr>
              <a:t> </a:t>
            </a:r>
            <a:r>
              <a:rPr lang="bn-BD" sz="3600" b="1" dirty="0" smtClean="0">
                <a:latin typeface="NikoshBAN" panose="02000000000000000000" pitchFamily="2" charset="0"/>
                <a:cs typeface="NikoshBAN" panose="02000000000000000000" pitchFamily="2" charset="0"/>
              </a:rPr>
              <a:t>খ</a:t>
            </a:r>
          </a:p>
          <a:p>
            <a:pPr marL="0" lvl="4"/>
            <a:r>
              <a:rPr lang="bn-BD" sz="4000" dirty="0" smtClean="0">
                <a:solidFill>
                  <a:srgbClr val="FF0066"/>
                </a:solidFill>
                <a:latin typeface="NikoshBAN" panose="02000000000000000000" pitchFamily="2" charset="0"/>
                <a:cs typeface="NikoshBAN" panose="02000000000000000000" pitchFamily="2" charset="0"/>
              </a:rPr>
              <a:t>(৩)একপত্নিক বিবাহে কত জন  স্ত্রী থাকে?</a:t>
            </a:r>
          </a:p>
          <a:p>
            <a:pPr lvl="0"/>
            <a:r>
              <a:rPr lang="bn-BD" sz="3600" b="1" dirty="0" smtClean="0">
                <a:solidFill>
                  <a:prstClr val="black"/>
                </a:solidFill>
                <a:latin typeface="NikoshBAN" panose="02000000000000000000" pitchFamily="2" charset="0"/>
                <a:cs typeface="NikoshBAN" panose="02000000000000000000" pitchFamily="2" charset="0"/>
              </a:rPr>
              <a:t>(</a:t>
            </a:r>
            <a:r>
              <a:rPr lang="bn-BD" sz="3600" b="1" dirty="0">
                <a:solidFill>
                  <a:prstClr val="black"/>
                </a:solidFill>
                <a:latin typeface="NikoshBAN" panose="02000000000000000000" pitchFamily="2" charset="0"/>
                <a:cs typeface="NikoshBAN" panose="02000000000000000000" pitchFamily="2" charset="0"/>
              </a:rPr>
              <a:t>ক) এক </a:t>
            </a:r>
            <a:r>
              <a:rPr lang="bn-BD" sz="3600" b="1" dirty="0" smtClean="0">
                <a:solidFill>
                  <a:prstClr val="black"/>
                </a:solidFill>
                <a:latin typeface="NikoshBAN" panose="02000000000000000000" pitchFamily="2" charset="0"/>
                <a:cs typeface="NikoshBAN" panose="02000000000000000000" pitchFamily="2" charset="0"/>
              </a:rPr>
              <a:t>      (</a:t>
            </a:r>
            <a:r>
              <a:rPr lang="bn-BD" sz="3600" b="1" dirty="0">
                <a:solidFill>
                  <a:prstClr val="black"/>
                </a:solidFill>
                <a:latin typeface="NikoshBAN" panose="02000000000000000000" pitchFamily="2" charset="0"/>
                <a:cs typeface="NikoshBAN" panose="02000000000000000000" pitchFamily="2" charset="0"/>
              </a:rPr>
              <a:t>খ) দুই </a:t>
            </a:r>
            <a:r>
              <a:rPr lang="bn-BD" sz="3600" b="1" dirty="0" smtClean="0">
                <a:solidFill>
                  <a:prstClr val="black"/>
                </a:solidFill>
                <a:latin typeface="NikoshBAN" panose="02000000000000000000" pitchFamily="2" charset="0"/>
                <a:cs typeface="NikoshBAN" panose="02000000000000000000" pitchFamily="2" charset="0"/>
              </a:rPr>
              <a:t>         (</a:t>
            </a:r>
            <a:r>
              <a:rPr lang="bn-BD" sz="3600" b="1" dirty="0">
                <a:solidFill>
                  <a:prstClr val="black"/>
                </a:solidFill>
                <a:latin typeface="NikoshBAN" panose="02000000000000000000" pitchFamily="2" charset="0"/>
                <a:cs typeface="NikoshBAN" panose="02000000000000000000" pitchFamily="2" charset="0"/>
              </a:rPr>
              <a:t>গ) তিন </a:t>
            </a:r>
            <a:r>
              <a:rPr lang="bn-BD" sz="3600" b="1" dirty="0" smtClean="0">
                <a:solidFill>
                  <a:prstClr val="black"/>
                </a:solidFill>
                <a:latin typeface="NikoshBAN" panose="02000000000000000000" pitchFamily="2" charset="0"/>
                <a:cs typeface="NikoshBAN" panose="02000000000000000000" pitchFamily="2" charset="0"/>
              </a:rPr>
              <a:t>          </a:t>
            </a:r>
            <a:r>
              <a:rPr lang="bn-BD" sz="3600" b="1" dirty="0">
                <a:solidFill>
                  <a:prstClr val="black"/>
                </a:solidFill>
                <a:latin typeface="NikoshBAN" panose="02000000000000000000" pitchFamily="2" charset="0"/>
                <a:cs typeface="NikoshBAN" panose="02000000000000000000" pitchFamily="2" charset="0"/>
              </a:rPr>
              <a:t>(ঘ) </a:t>
            </a:r>
            <a:r>
              <a:rPr lang="bn-BD" sz="3600" b="1" dirty="0" smtClean="0">
                <a:solidFill>
                  <a:prstClr val="black"/>
                </a:solidFill>
                <a:latin typeface="NikoshBAN" panose="02000000000000000000" pitchFamily="2" charset="0"/>
                <a:cs typeface="NikoshBAN" panose="02000000000000000000" pitchFamily="2" charset="0"/>
              </a:rPr>
              <a:t>চার       </a:t>
            </a:r>
          </a:p>
          <a:p>
            <a:pPr lvl="0"/>
            <a:r>
              <a:rPr lang="bn-BD" sz="3600" b="1" dirty="0" smtClean="0">
                <a:solidFill>
                  <a:prstClr val="black"/>
                </a:solidFill>
                <a:latin typeface="NikoshBAN" panose="02000000000000000000" pitchFamily="2" charset="0"/>
                <a:cs typeface="NikoshBAN" panose="02000000000000000000" pitchFamily="2" charset="0"/>
              </a:rPr>
              <a:t>উঃ</a:t>
            </a:r>
            <a:r>
              <a:rPr lang="en-US" sz="3600" b="1" dirty="0" smtClean="0">
                <a:solidFill>
                  <a:prstClr val="black"/>
                </a:solidFill>
                <a:latin typeface="NikoshBAN" panose="02000000000000000000" pitchFamily="2" charset="0"/>
                <a:cs typeface="NikoshBAN" panose="02000000000000000000" pitchFamily="2" charset="0"/>
              </a:rPr>
              <a:t> </a:t>
            </a:r>
            <a:r>
              <a:rPr lang="bn-BD" sz="3600" b="1" dirty="0" smtClean="0">
                <a:solidFill>
                  <a:prstClr val="black"/>
                </a:solidFill>
                <a:latin typeface="NikoshBAN" panose="02000000000000000000" pitchFamily="2" charset="0"/>
                <a:cs typeface="NikoshBAN" panose="02000000000000000000" pitchFamily="2" charset="0"/>
              </a:rPr>
              <a:t>ক</a:t>
            </a:r>
            <a:endParaRPr lang="bn-BD" sz="3600" b="1" dirty="0">
              <a:solidFill>
                <a:prstClr val="black"/>
              </a:solidFill>
              <a:latin typeface="NikoshBAN" panose="02000000000000000000" pitchFamily="2" charset="0"/>
              <a:cs typeface="NikoshBAN" panose="02000000000000000000" pitchFamily="2" charset="0"/>
            </a:endParaRPr>
          </a:p>
          <a:p>
            <a:endParaRPr lang="en-US" dirty="0">
              <a:latin typeface="NikoshBAN" panose="02000000000000000000" pitchFamily="2" charset="0"/>
              <a:cs typeface="NikoshBAN" panose="02000000000000000000" pitchFamily="2" charset="0"/>
            </a:endParaRPr>
          </a:p>
        </p:txBody>
      </p:sp>
      <p:sp>
        <p:nvSpPr>
          <p:cNvPr id="2" name="TextBox 1"/>
          <p:cNvSpPr txBox="1"/>
          <p:nvPr/>
        </p:nvSpPr>
        <p:spPr>
          <a:xfrm>
            <a:off x="4881093" y="3683358"/>
            <a:ext cx="193184" cy="279179"/>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106769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 calcmode="lin" valueType="num">
                                      <p:cBhvr additive="base">
                                        <p:cTn id="18"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 calcmode="lin" valueType="num">
                                      <p:cBhvr additive="base">
                                        <p:cTn id="24"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 calcmode="lin" valueType="num">
                                      <p:cBhvr additive="base">
                                        <p:cTn id="30"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6">
                                            <p:txEl>
                                              <p:pRg st="4" end="4"/>
                                            </p:txEl>
                                          </p:spTgt>
                                        </p:tgtEl>
                                        <p:attrNameLst>
                                          <p:attrName>style.visibility</p:attrName>
                                        </p:attrNameLst>
                                      </p:cBhvr>
                                      <p:to>
                                        <p:strVal val="visible"/>
                                      </p:to>
                                    </p:set>
                                    <p:anim calcmode="lin" valueType="num">
                                      <p:cBhvr additive="base">
                                        <p:cTn id="36"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 calcmode="lin" valueType="num">
                                      <p:cBhvr additive="base">
                                        <p:cTn id="42"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6">
                                            <p:txEl>
                                              <p:pRg st="6" end="6"/>
                                            </p:txEl>
                                          </p:spTgt>
                                        </p:tgtEl>
                                        <p:attrNameLst>
                                          <p:attrName>style.visibility</p:attrName>
                                        </p:attrNameLst>
                                      </p:cBhvr>
                                      <p:to>
                                        <p:strVal val="visible"/>
                                      </p:to>
                                    </p:set>
                                    <p:anim calcmode="lin" valueType="num">
                                      <p:cBhvr additive="base">
                                        <p:cTn id="48"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6">
                                            <p:txEl>
                                              <p:pRg st="7" end="7"/>
                                            </p:txEl>
                                          </p:spTgt>
                                        </p:tgtEl>
                                        <p:attrNameLst>
                                          <p:attrName>style.visibility</p:attrName>
                                        </p:attrNameLst>
                                      </p:cBhvr>
                                      <p:to>
                                        <p:strVal val="visible"/>
                                      </p:to>
                                    </p:set>
                                    <p:anim calcmode="lin" valueType="num">
                                      <p:cBhvr additive="base">
                                        <p:cTn id="54"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6">
                                            <p:txEl>
                                              <p:pRg st="8" end="8"/>
                                            </p:txEl>
                                          </p:spTgt>
                                        </p:tgtEl>
                                        <p:attrNameLst>
                                          <p:attrName>style.visibility</p:attrName>
                                        </p:attrNameLst>
                                      </p:cBhvr>
                                      <p:to>
                                        <p:strVal val="visible"/>
                                      </p:to>
                                    </p:set>
                                    <p:anim calcmode="lin" valueType="num">
                                      <p:cBhvr additive="base">
                                        <p:cTn id="60"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04949" y="-258624"/>
            <a:ext cx="9117106" cy="1569660"/>
          </a:xfrm>
          <a:prstGeom prst="rect">
            <a:avLst/>
          </a:prstGeom>
          <a:noFill/>
        </p:spPr>
        <p:txBody>
          <a:bodyPr wrap="square" rtlCol="0">
            <a:spAutoFit/>
          </a:bodyPr>
          <a:lstStyle/>
          <a:p>
            <a:r>
              <a:rPr lang="bn-BD" sz="9600" dirty="0" smtClean="0">
                <a:latin typeface="NikoshBAN" panose="02000000000000000000" pitchFamily="2" charset="0"/>
                <a:cs typeface="NikoshBAN" panose="02000000000000000000" pitchFamily="2" charset="0"/>
              </a:rPr>
              <a:t> </a:t>
            </a:r>
            <a:endParaRPr lang="en-US" sz="9600" dirty="0">
              <a:latin typeface="NikoshBAN" panose="02000000000000000000" pitchFamily="2" charset="0"/>
              <a:cs typeface="NikoshBAN" panose="02000000000000000000" pitchFamily="2" charset="0"/>
            </a:endParaRPr>
          </a:p>
        </p:txBody>
      </p:sp>
      <p:sp>
        <p:nvSpPr>
          <p:cNvPr id="3" name="Oval 2"/>
          <p:cNvSpPr/>
          <p:nvPr/>
        </p:nvSpPr>
        <p:spPr>
          <a:xfrm>
            <a:off x="3023315" y="275660"/>
            <a:ext cx="5688106" cy="1035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8000" dirty="0" smtClean="0">
                <a:solidFill>
                  <a:srgbClr val="002060"/>
                </a:solidFill>
                <a:latin typeface="NikoshBAN" panose="02000000000000000000" pitchFamily="2" charset="0"/>
                <a:cs typeface="NikoshBAN" panose="02000000000000000000" pitchFamily="2" charset="0"/>
              </a:rPr>
              <a:t>বাড়ীর কাজ </a:t>
            </a:r>
            <a:endParaRPr lang="en-US" sz="8000" dirty="0">
              <a:solidFill>
                <a:srgbClr val="002060"/>
              </a:solidFill>
              <a:latin typeface="NikoshBAN" panose="02000000000000000000" pitchFamily="2" charset="0"/>
              <a:cs typeface="NikoshBAN" panose="02000000000000000000" pitchFamily="2" charset="0"/>
            </a:endParaRPr>
          </a:p>
        </p:txBody>
      </p:sp>
      <p:sp>
        <p:nvSpPr>
          <p:cNvPr id="4" name="TextBox 3"/>
          <p:cNvSpPr txBox="1"/>
          <p:nvPr/>
        </p:nvSpPr>
        <p:spPr>
          <a:xfrm>
            <a:off x="1210236" y="1421742"/>
            <a:ext cx="9950824" cy="3539430"/>
          </a:xfrm>
          <a:prstGeom prst="rect">
            <a:avLst/>
          </a:prstGeom>
          <a:noFill/>
        </p:spPr>
        <p:txBody>
          <a:bodyPr wrap="square" rtlCol="0">
            <a:spAutoFit/>
          </a:bodyPr>
          <a:lstStyle/>
          <a:p>
            <a:r>
              <a:rPr lang="bn-BD" sz="2800" dirty="0" smtClean="0">
                <a:solidFill>
                  <a:srgbClr val="FF0066"/>
                </a:solidFill>
                <a:latin typeface="NikoshBAN" panose="02000000000000000000" pitchFamily="2" charset="0"/>
                <a:cs typeface="NikoshBAN" panose="02000000000000000000" pitchFamily="2" charset="0"/>
              </a:rPr>
              <a:t>জনাব হাশেম দম্পতি দুজনেই কর্ম জীবী হওয়ায় তাদের এক মাত্র পুএ হাবিব কে ছোটবেলা থেকেই হোস্টেলে রেখে পড়শুনা করান।ছুটিতে বাড়ী আসলেও তাদের ব্যস্ততার কারনে ছেলেকে বেশি সময় দিতে পারেনা ।বেশির ভাগ সময় একা থাকে ফলে  সে,সুখ- দুঃখ হাসি- </a:t>
            </a:r>
          </a:p>
          <a:p>
            <a:r>
              <a:rPr lang="bn-BD" sz="2800" dirty="0" smtClean="0">
                <a:solidFill>
                  <a:srgbClr val="FF0066"/>
                </a:solidFill>
                <a:latin typeface="NikoshBAN" panose="02000000000000000000" pitchFamily="2" charset="0"/>
                <a:cs typeface="NikoshBAN" panose="02000000000000000000" pitchFamily="2" charset="0"/>
              </a:rPr>
              <a:t>কান্না কারও সাথে ভাগাভাগি করতে পারেনা এবং আন্যের সুখ –দুঃখেও আনন্দ বা কষ্ট পায় না। একদিন তিনি জনাব রহিম এর বাসায় বেড়াতে গেলে তার ছেলে রাকিব দরজা খুলেই জনাব হাশেম কে সালাম দেয়,তাকে সম্মানের সহিত বসিয়ে বাবাকে ডেকে দেয় এবং নিজেই চা-নাস্তা নিয়ে আসে ।হাশেম সাহেব তাকে দেখে মুগ্ধ হয় এবং নিজের ছেলেকে এভেবে গড়ে তুলতে পারেন নাই ভেবে মনে মনে কষ্ট পান।</a:t>
            </a:r>
            <a:endParaRPr lang="en-US" sz="2800" dirty="0">
              <a:solidFill>
                <a:srgbClr val="FF0066"/>
              </a:solidFill>
              <a:latin typeface="NikoshBAN" panose="02000000000000000000" pitchFamily="2" charset="0"/>
              <a:cs typeface="NikoshBAN" panose="02000000000000000000" pitchFamily="2" charset="0"/>
            </a:endParaRPr>
          </a:p>
        </p:txBody>
      </p:sp>
      <p:sp>
        <p:nvSpPr>
          <p:cNvPr id="5" name="TextBox 4"/>
          <p:cNvSpPr txBox="1"/>
          <p:nvPr/>
        </p:nvSpPr>
        <p:spPr>
          <a:xfrm>
            <a:off x="1210236" y="5182585"/>
            <a:ext cx="9708777" cy="1200329"/>
          </a:xfrm>
          <a:prstGeom prst="rect">
            <a:avLst/>
          </a:prstGeom>
          <a:noFill/>
        </p:spPr>
        <p:txBody>
          <a:bodyPr wrap="square" rtlCol="0">
            <a:spAutoFit/>
          </a:bodyPr>
          <a:lstStyle/>
          <a:p>
            <a:r>
              <a:rPr lang="bn-BD" sz="3600" dirty="0" smtClean="0">
                <a:solidFill>
                  <a:srgbClr val="0000CC"/>
                </a:solidFill>
                <a:latin typeface="NikoshBAN" panose="02000000000000000000" pitchFamily="2" charset="0"/>
                <a:cs typeface="NikoshBAN" panose="02000000000000000000" pitchFamily="2" charset="0"/>
              </a:rPr>
              <a:t>প্রশ্নঃছেলেমেয়েদের সঠিকভাবে গড়ে তোলার জন্য জনাব রহিমের পরিবারের যে কাজটির ভূমিকা রয়েছে তার গুরুত্ব  মূল্যায়ন কর ।</a:t>
            </a:r>
            <a:endParaRPr lang="en-US" sz="3600" dirty="0">
              <a:solidFill>
                <a:srgbClr val="0000CC"/>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7974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unched Tape 1"/>
          <p:cNvSpPr/>
          <p:nvPr/>
        </p:nvSpPr>
        <p:spPr>
          <a:xfrm>
            <a:off x="2795284" y="294130"/>
            <a:ext cx="6952128" cy="1748118"/>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8800" dirty="0" smtClean="0">
                <a:solidFill>
                  <a:srgbClr val="0000CC"/>
                </a:solidFill>
                <a:latin typeface="NikoshBAN" panose="02000000000000000000" pitchFamily="2" charset="0"/>
                <a:cs typeface="NikoshBAN" panose="02000000000000000000" pitchFamily="2" charset="0"/>
              </a:rPr>
              <a:t>ধন্যবাদ</a:t>
            </a:r>
            <a:endParaRPr lang="en-US" sz="8800" dirty="0">
              <a:solidFill>
                <a:srgbClr val="0000CC"/>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4463" y="2242811"/>
            <a:ext cx="8203938" cy="4325036"/>
          </a:xfrm>
          <a:prstGeom prst="rect">
            <a:avLst/>
          </a:prstGeom>
        </p:spPr>
      </p:pic>
    </p:spTree>
    <p:extLst>
      <p:ext uri="{BB962C8B-B14F-4D97-AF65-F5344CB8AC3E}">
        <p14:creationId xmlns:p14="http://schemas.microsoft.com/office/powerpoint/2010/main" val="3429717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84100" y="1667505"/>
            <a:ext cx="7817476" cy="1015663"/>
          </a:xfrm>
          <a:prstGeom prst="rect">
            <a:avLst/>
          </a:prstGeom>
          <a:noFill/>
        </p:spPr>
        <p:txBody>
          <a:bodyPr wrap="square" rtlCol="0">
            <a:spAutoFit/>
          </a:bodyPr>
          <a:lstStyle/>
          <a:p>
            <a:pPr algn="ctr"/>
            <a:r>
              <a:rPr lang="bn-BD" sz="6000" dirty="0" smtClean="0">
                <a:solidFill>
                  <a:srgbClr val="0000CC"/>
                </a:solidFill>
                <a:latin typeface="NikoshBAN" panose="02000000000000000000" pitchFamily="2" charset="0"/>
                <a:cs typeface="NikoshBAN" panose="02000000000000000000" pitchFamily="2" charset="0"/>
              </a:rPr>
              <a:t>মোঃ বকুল হোসেন</a:t>
            </a:r>
            <a:endParaRPr lang="en-US" sz="6000" dirty="0">
              <a:solidFill>
                <a:srgbClr val="0000CC"/>
              </a:solidFill>
              <a:latin typeface="NikoshBAN" panose="02000000000000000000" pitchFamily="2" charset="0"/>
              <a:cs typeface="NikoshBAN" panose="02000000000000000000" pitchFamily="2" charset="0"/>
            </a:endParaRPr>
          </a:p>
        </p:txBody>
      </p:sp>
      <p:sp>
        <p:nvSpPr>
          <p:cNvPr id="4" name="TextBox 3"/>
          <p:cNvSpPr txBox="1"/>
          <p:nvPr/>
        </p:nvSpPr>
        <p:spPr>
          <a:xfrm>
            <a:off x="1841679" y="2498502"/>
            <a:ext cx="7302321" cy="646331"/>
          </a:xfrm>
          <a:prstGeom prst="rect">
            <a:avLst/>
          </a:prstGeom>
          <a:noFill/>
        </p:spPr>
        <p:txBody>
          <a:bodyPr wrap="square" rtlCol="0">
            <a:spAutoFit/>
          </a:bodyPr>
          <a:lstStyle/>
          <a:p>
            <a:pPr algn="ctr"/>
            <a:r>
              <a:rPr lang="bn-BD" sz="3600" dirty="0" smtClean="0">
                <a:solidFill>
                  <a:srgbClr val="0000CC"/>
                </a:solidFill>
                <a:latin typeface="NikoshBAN" panose="02000000000000000000" pitchFamily="2" charset="0"/>
                <a:cs typeface="NikoshBAN" panose="02000000000000000000" pitchFamily="2" charset="0"/>
              </a:rPr>
              <a:t>বি কম সম্মান এম বি এস বব্যস্থপনা</a:t>
            </a:r>
            <a:endParaRPr lang="en-US" sz="3600" dirty="0">
              <a:solidFill>
                <a:srgbClr val="0000CC"/>
              </a:solidFill>
              <a:latin typeface="NikoshBAN" panose="02000000000000000000" pitchFamily="2" charset="0"/>
              <a:cs typeface="NikoshBAN" panose="02000000000000000000" pitchFamily="2" charset="0"/>
            </a:endParaRPr>
          </a:p>
        </p:txBody>
      </p:sp>
      <p:sp>
        <p:nvSpPr>
          <p:cNvPr id="8" name="TextBox 7"/>
          <p:cNvSpPr txBox="1"/>
          <p:nvPr/>
        </p:nvSpPr>
        <p:spPr>
          <a:xfrm>
            <a:off x="785610" y="3006334"/>
            <a:ext cx="9414456" cy="1938992"/>
          </a:xfrm>
          <a:prstGeom prst="rect">
            <a:avLst/>
          </a:prstGeom>
          <a:noFill/>
        </p:spPr>
        <p:txBody>
          <a:bodyPr wrap="square" rtlCol="0">
            <a:spAutoFit/>
          </a:bodyPr>
          <a:lstStyle/>
          <a:p>
            <a:pPr algn="ctr"/>
            <a:r>
              <a:rPr lang="bn-BD" sz="4000" dirty="0" smtClean="0">
                <a:solidFill>
                  <a:srgbClr val="0000CC"/>
                </a:solidFill>
                <a:latin typeface="NikoshBAN" panose="02000000000000000000" pitchFamily="2" charset="0"/>
                <a:cs typeface="NikoshBAN" panose="02000000000000000000" pitchFamily="2" charset="0"/>
              </a:rPr>
              <a:t>সহকারি শিক্ষক</a:t>
            </a:r>
          </a:p>
          <a:p>
            <a:pPr algn="ctr"/>
            <a:r>
              <a:rPr lang="bn-BD" sz="4000" dirty="0" smtClean="0">
                <a:solidFill>
                  <a:srgbClr val="0000CC"/>
                </a:solidFill>
                <a:latin typeface="NikoshBAN" panose="02000000000000000000" pitchFamily="2" charset="0"/>
                <a:cs typeface="NikoshBAN" panose="02000000000000000000" pitchFamily="2" charset="0"/>
              </a:rPr>
              <a:t>আল্লামের তাকিয়া উচ্চ বিদ্যালয় কাহালু, বগুড়া ।</a:t>
            </a:r>
          </a:p>
          <a:p>
            <a:pPr algn="ctr"/>
            <a:r>
              <a:rPr lang="bn-BD" sz="4000" dirty="0" smtClean="0">
                <a:solidFill>
                  <a:srgbClr val="0000CC"/>
                </a:solidFill>
                <a:latin typeface="NikoshBAN" panose="02000000000000000000" pitchFamily="2" charset="0"/>
                <a:cs typeface="NikoshBAN" panose="02000000000000000000" pitchFamily="2" charset="0"/>
              </a:rPr>
              <a:t>মোবাইল-০১৭৬৮৯৪৪৮৯৮</a:t>
            </a:r>
            <a:endParaRPr lang="en-US" sz="4000" dirty="0">
              <a:solidFill>
                <a:srgbClr val="0000CC"/>
              </a:solidFill>
              <a:latin typeface="NikoshBAN" panose="02000000000000000000" pitchFamily="2" charset="0"/>
              <a:cs typeface="NikoshBAN" panose="02000000000000000000" pitchFamily="2" charset="0"/>
            </a:endParaRPr>
          </a:p>
        </p:txBody>
      </p:sp>
      <p:sp>
        <p:nvSpPr>
          <p:cNvPr id="5" name="Oval 4"/>
          <p:cNvSpPr/>
          <p:nvPr/>
        </p:nvSpPr>
        <p:spPr>
          <a:xfrm>
            <a:off x="2677194" y="264857"/>
            <a:ext cx="5631287" cy="1402648"/>
          </a:xfrm>
          <a:prstGeom prst="ellipse">
            <a:avLst/>
          </a:prstGeom>
          <a:solidFill>
            <a:srgbClr val="0000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dirty="0" smtClean="0">
                <a:latin typeface="NikoshBAN" panose="02000000000000000000" pitchFamily="2" charset="0"/>
                <a:cs typeface="NikoshBAN" panose="02000000000000000000" pitchFamily="2" charset="0"/>
              </a:rPr>
              <a:t>শিক্ষক পরিচিতি</a:t>
            </a:r>
            <a:endParaRPr lang="en-US" sz="6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724264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260" y="194699"/>
            <a:ext cx="12192000" cy="6078070"/>
          </a:xfrm>
        </p:spPr>
        <p:txBody>
          <a:bodyPr>
            <a:noAutofit/>
          </a:bodyPr>
          <a:lstStyle/>
          <a:p>
            <a:pPr algn="ctr"/>
            <a:r>
              <a:rPr lang="bn-BD" sz="6000" dirty="0" smtClean="0">
                <a:solidFill>
                  <a:srgbClr val="0000CC"/>
                </a:solidFill>
                <a:latin typeface="NikoshBAN" panose="02000000000000000000" pitchFamily="2" charset="0"/>
                <a:cs typeface="NikoshBAN" panose="02000000000000000000" pitchFamily="2" charset="0"/>
              </a:rPr>
              <a:t>পাঠপরিচিতি</a:t>
            </a:r>
            <a:r>
              <a:rPr lang="en-US" sz="6000" dirty="0">
                <a:solidFill>
                  <a:srgbClr val="0000CC"/>
                </a:solidFill>
                <a:latin typeface="NikoshBAN" panose="02000000000000000000" pitchFamily="2" charset="0"/>
                <a:cs typeface="NikoshBAN" panose="02000000000000000000" pitchFamily="2" charset="0"/>
              </a:rPr>
              <a:t/>
            </a:r>
            <a:br>
              <a:rPr lang="en-US" sz="6000" dirty="0">
                <a:solidFill>
                  <a:srgbClr val="0000CC"/>
                </a:solidFill>
                <a:latin typeface="NikoshBAN" panose="02000000000000000000" pitchFamily="2" charset="0"/>
                <a:cs typeface="NikoshBAN" panose="02000000000000000000" pitchFamily="2" charset="0"/>
              </a:rPr>
            </a:br>
            <a:r>
              <a:rPr lang="bn-BD" sz="6000" dirty="0" smtClean="0">
                <a:solidFill>
                  <a:srgbClr val="0000CC"/>
                </a:solidFill>
                <a:latin typeface="NikoshBAN" panose="02000000000000000000" pitchFamily="2" charset="0"/>
                <a:cs typeface="NikoshBAN" panose="02000000000000000000" pitchFamily="2" charset="0"/>
              </a:rPr>
              <a:t>শ্রেণীঃনবম</a:t>
            </a:r>
            <a:r>
              <a:rPr lang="bn-BD" sz="6000" smtClean="0">
                <a:solidFill>
                  <a:srgbClr val="0000CC"/>
                </a:solidFill>
                <a:latin typeface="NikoshBAN" panose="02000000000000000000" pitchFamily="2" charset="0"/>
                <a:cs typeface="NikoshBAN" panose="02000000000000000000" pitchFamily="2" charset="0"/>
              </a:rPr>
              <a:t/>
            </a:r>
            <a:br>
              <a:rPr lang="bn-BD" sz="6000" smtClean="0">
                <a:solidFill>
                  <a:srgbClr val="0000CC"/>
                </a:solidFill>
                <a:latin typeface="NikoshBAN" panose="02000000000000000000" pitchFamily="2" charset="0"/>
                <a:cs typeface="NikoshBAN" panose="02000000000000000000" pitchFamily="2" charset="0"/>
              </a:rPr>
            </a:br>
            <a:r>
              <a:rPr lang="bn-BD" sz="8000" smtClean="0">
                <a:solidFill>
                  <a:srgbClr val="0000CC"/>
                </a:solidFill>
                <a:latin typeface="NikoshBAN" panose="02000000000000000000" pitchFamily="2" charset="0"/>
                <a:cs typeface="NikoshBAN" panose="02000000000000000000" pitchFamily="2" charset="0"/>
              </a:rPr>
              <a:t>বিষয়ঃপৌরনীতি </a:t>
            </a:r>
            <a:r>
              <a:rPr lang="bn-BD" sz="8000" dirty="0" smtClean="0">
                <a:solidFill>
                  <a:srgbClr val="0000CC"/>
                </a:solidFill>
                <a:latin typeface="NikoshBAN" panose="02000000000000000000" pitchFamily="2" charset="0"/>
                <a:cs typeface="NikoshBAN" panose="02000000000000000000" pitchFamily="2" charset="0"/>
              </a:rPr>
              <a:t>ও</a:t>
            </a:r>
            <a:r>
              <a:rPr lang="bn-BD" sz="6000" dirty="0" smtClean="0">
                <a:solidFill>
                  <a:srgbClr val="0000CC"/>
                </a:solidFill>
                <a:latin typeface="NikoshBAN" panose="02000000000000000000" pitchFamily="2" charset="0"/>
                <a:cs typeface="NikoshBAN" panose="02000000000000000000" pitchFamily="2" charset="0"/>
              </a:rPr>
              <a:t> </a:t>
            </a:r>
            <a:r>
              <a:rPr lang="bn-BD" sz="8000" dirty="0" smtClean="0">
                <a:solidFill>
                  <a:srgbClr val="0000CC"/>
                </a:solidFill>
                <a:latin typeface="NikoshBAN" panose="02000000000000000000" pitchFamily="2" charset="0"/>
                <a:cs typeface="NikoshBAN" panose="02000000000000000000" pitchFamily="2" charset="0"/>
              </a:rPr>
              <a:t>নাগরিকতা</a:t>
            </a:r>
            <a:r>
              <a:rPr lang="en-US" sz="8000" dirty="0" smtClean="0">
                <a:solidFill>
                  <a:srgbClr val="0000CC"/>
                </a:solidFill>
                <a:latin typeface="NikoshBAN" panose="02000000000000000000" pitchFamily="2" charset="0"/>
                <a:cs typeface="NikoshBAN" panose="02000000000000000000" pitchFamily="2" charset="0"/>
              </a:rPr>
              <a:t/>
            </a:r>
            <a:br>
              <a:rPr lang="en-US" sz="8000" dirty="0" smtClean="0">
                <a:solidFill>
                  <a:srgbClr val="0000CC"/>
                </a:solidFill>
                <a:latin typeface="NikoshBAN" panose="02000000000000000000" pitchFamily="2" charset="0"/>
                <a:cs typeface="NikoshBAN" panose="02000000000000000000" pitchFamily="2" charset="0"/>
              </a:rPr>
            </a:br>
            <a:r>
              <a:rPr lang="bn-BD" sz="8000" dirty="0" smtClean="0">
                <a:solidFill>
                  <a:srgbClr val="0000CC"/>
                </a:solidFill>
                <a:latin typeface="NikoshBAN" panose="02000000000000000000" pitchFamily="2" charset="0"/>
                <a:cs typeface="NikoshBAN" panose="02000000000000000000" pitchFamily="2" charset="0"/>
              </a:rPr>
              <a:t>অধ্যায়ঃপ্রথম </a:t>
            </a:r>
            <a:r>
              <a:rPr lang="bn-BD" sz="6000" dirty="0" smtClean="0">
                <a:solidFill>
                  <a:srgbClr val="0000CC"/>
                </a:solidFill>
                <a:latin typeface="NikoshBAN" panose="02000000000000000000" pitchFamily="2" charset="0"/>
                <a:cs typeface="NikoshBAN" panose="02000000000000000000" pitchFamily="2" charset="0"/>
              </a:rPr>
              <a:t/>
            </a:r>
            <a:br>
              <a:rPr lang="bn-BD" sz="6000" dirty="0" smtClean="0">
                <a:solidFill>
                  <a:srgbClr val="0000CC"/>
                </a:solidFill>
                <a:latin typeface="NikoshBAN" panose="02000000000000000000" pitchFamily="2" charset="0"/>
                <a:cs typeface="NikoshBAN" panose="02000000000000000000" pitchFamily="2" charset="0"/>
              </a:rPr>
            </a:br>
            <a:r>
              <a:rPr lang="bn-BD" sz="6000" dirty="0" smtClean="0">
                <a:solidFill>
                  <a:srgbClr val="0000CC"/>
                </a:solidFill>
                <a:latin typeface="NikoshBAN" panose="02000000000000000000" pitchFamily="2" charset="0"/>
                <a:cs typeface="NikoshBAN" panose="02000000000000000000" pitchFamily="2" charset="0"/>
              </a:rPr>
              <a:t>সময়ঃ৫০ মিনিট</a:t>
            </a:r>
            <a:br>
              <a:rPr lang="bn-BD" sz="6000" dirty="0" smtClean="0">
                <a:solidFill>
                  <a:srgbClr val="0000CC"/>
                </a:solidFill>
                <a:latin typeface="NikoshBAN" panose="02000000000000000000" pitchFamily="2" charset="0"/>
                <a:cs typeface="NikoshBAN" panose="02000000000000000000" pitchFamily="2" charset="0"/>
              </a:rPr>
            </a:br>
            <a:r>
              <a:rPr lang="bn-BD" sz="6000" dirty="0" smtClean="0">
                <a:solidFill>
                  <a:srgbClr val="0000CC"/>
                </a:solidFill>
                <a:latin typeface="NikoshBAN" panose="02000000000000000000" pitchFamily="2" charset="0"/>
                <a:cs typeface="NikoshBAN" panose="02000000000000000000" pitchFamily="2" charset="0"/>
              </a:rPr>
              <a:t>তারিখঃ১৬-০১-১৪</a:t>
            </a:r>
            <a:endParaRPr lang="en-US" sz="6000" dirty="0">
              <a:solidFill>
                <a:srgbClr val="0000CC"/>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82407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0383" y="295278"/>
            <a:ext cx="9646276" cy="1028542"/>
          </a:xfrm>
          <a:prstGeom prst="rect">
            <a:avLst/>
          </a:prstGeom>
          <a:noFill/>
        </p:spPr>
        <p:txBody>
          <a:bodyPr wrap="square" rtlCol="0">
            <a:spAutoFit/>
          </a:bodyPr>
          <a:lstStyle/>
          <a:p>
            <a:r>
              <a:rPr lang="bn-BD" sz="6000" dirty="0" smtClean="0">
                <a:solidFill>
                  <a:srgbClr val="FF0066"/>
                </a:solidFill>
                <a:latin typeface="NikoshBAN" panose="02000000000000000000" pitchFamily="2" charset="0"/>
                <a:cs typeface="NikoshBAN" panose="02000000000000000000" pitchFamily="2" charset="0"/>
              </a:rPr>
              <a:t>নিচের ছবিগুলো দেখে চিন্তা কর এবং বল</a:t>
            </a:r>
            <a:endParaRPr lang="en-US" sz="6000" dirty="0">
              <a:solidFill>
                <a:srgbClr val="FF0066"/>
              </a:solidFill>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795" y="1323820"/>
            <a:ext cx="4647726" cy="372469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12" y="1323821"/>
            <a:ext cx="4558553" cy="3724696"/>
          </a:xfrm>
          <a:prstGeom prst="rect">
            <a:avLst/>
          </a:prstGeom>
        </p:spPr>
      </p:pic>
    </p:spTree>
    <p:extLst>
      <p:ext uri="{BB962C8B-B14F-4D97-AF65-F5344CB8AC3E}">
        <p14:creationId xmlns:p14="http://schemas.microsoft.com/office/powerpoint/2010/main" val="324693050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11628" y="1382015"/>
            <a:ext cx="10380372" cy="3323987"/>
          </a:xfrm>
          <a:prstGeom prst="rect">
            <a:avLst/>
          </a:prstGeom>
          <a:noFill/>
        </p:spPr>
        <p:txBody>
          <a:bodyPr wrap="square" rtlCol="0">
            <a:spAutoFit/>
          </a:bodyPr>
          <a:lstStyle/>
          <a:p>
            <a:r>
              <a:rPr lang="bn-BD" dirty="0" smtClean="0">
                <a:latin typeface="NikoshBAN" panose="02000000000000000000" pitchFamily="2" charset="0"/>
                <a:cs typeface="NikoshBAN" panose="02000000000000000000" pitchFamily="2" charset="0"/>
              </a:rPr>
              <a:t> </a:t>
            </a:r>
            <a:r>
              <a:rPr lang="en-US" dirty="0" smtClean="0">
                <a:latin typeface="NikoshBAN" panose="02000000000000000000" pitchFamily="2" charset="0"/>
                <a:cs typeface="NikoshBAN" panose="02000000000000000000" pitchFamily="2" charset="0"/>
              </a:rPr>
              <a:t>                       </a:t>
            </a:r>
            <a:endParaRPr lang="bn-BD" sz="8800" dirty="0" smtClean="0">
              <a:latin typeface="NikoshBAN" panose="02000000000000000000" pitchFamily="2" charset="0"/>
              <a:cs typeface="NikoshBAN" panose="02000000000000000000" pitchFamily="2" charset="0"/>
            </a:endParaRPr>
          </a:p>
          <a:p>
            <a:r>
              <a:rPr lang="en-US" sz="9600" dirty="0" smtClean="0">
                <a:solidFill>
                  <a:srgbClr val="FF0066"/>
                </a:solidFill>
                <a:latin typeface="NikoshBAN" panose="02000000000000000000" pitchFamily="2" charset="0"/>
                <a:cs typeface="NikoshBAN" panose="02000000000000000000" pitchFamily="2" charset="0"/>
              </a:rPr>
              <a:t>   </a:t>
            </a:r>
            <a:r>
              <a:rPr lang="bn-BD" sz="9600" dirty="0" smtClean="0">
                <a:solidFill>
                  <a:srgbClr val="FF0066"/>
                </a:solidFill>
                <a:latin typeface="NikoshBAN" panose="02000000000000000000" pitchFamily="2" charset="0"/>
                <a:cs typeface="NikoshBAN" panose="02000000000000000000" pitchFamily="2" charset="0"/>
              </a:rPr>
              <a:t>আজকের পাঠ </a:t>
            </a:r>
          </a:p>
          <a:p>
            <a:r>
              <a:rPr lang="bn-BD" sz="9600" dirty="0">
                <a:latin typeface="NikoshBAN" panose="02000000000000000000" pitchFamily="2" charset="0"/>
                <a:cs typeface="NikoshBAN" panose="02000000000000000000" pitchFamily="2" charset="0"/>
              </a:rPr>
              <a:t>	</a:t>
            </a:r>
            <a:r>
              <a:rPr lang="bn-BD" sz="9600" dirty="0" smtClean="0">
                <a:latin typeface="NikoshBAN" panose="02000000000000000000" pitchFamily="2" charset="0"/>
                <a:cs typeface="NikoshBAN" panose="02000000000000000000" pitchFamily="2" charset="0"/>
              </a:rPr>
              <a:t>	</a:t>
            </a:r>
            <a:r>
              <a:rPr lang="en-US" sz="9600" dirty="0" smtClean="0">
                <a:latin typeface="NikoshBAN" panose="02000000000000000000" pitchFamily="2" charset="0"/>
                <a:cs typeface="NikoshBAN" panose="02000000000000000000" pitchFamily="2" charset="0"/>
              </a:rPr>
              <a:t> </a:t>
            </a:r>
            <a:r>
              <a:rPr lang="bn-BD" sz="9600" dirty="0" smtClean="0">
                <a:solidFill>
                  <a:srgbClr val="0000CC"/>
                </a:solidFill>
                <a:latin typeface="NikoshBAN" panose="02000000000000000000" pitchFamily="2" charset="0"/>
                <a:cs typeface="NikoshBAN" panose="02000000000000000000" pitchFamily="2" charset="0"/>
              </a:rPr>
              <a:t>পরিবার</a:t>
            </a:r>
            <a:endParaRPr lang="en-US" sz="9600" dirty="0">
              <a:solidFill>
                <a:srgbClr val="0000CC"/>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81079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4551" y="331768"/>
            <a:ext cx="9865217" cy="4524315"/>
          </a:xfrm>
          <a:prstGeom prst="rect">
            <a:avLst/>
          </a:prstGeom>
          <a:noFill/>
        </p:spPr>
        <p:txBody>
          <a:bodyPr wrap="square" rtlCol="0">
            <a:spAutoFit/>
          </a:bodyPr>
          <a:lstStyle/>
          <a:p>
            <a:r>
              <a:rPr lang="en-US" sz="5400" b="1" dirty="0" smtClean="0">
                <a:latin typeface="NikoshBAN" panose="02000000000000000000" pitchFamily="2" charset="0"/>
                <a:cs typeface="NikoshBAN" panose="02000000000000000000" pitchFamily="2" charset="0"/>
              </a:rPr>
              <a:t>           </a:t>
            </a:r>
            <a:r>
              <a:rPr lang="bn-BD" sz="5400" b="1" dirty="0" smtClean="0">
                <a:solidFill>
                  <a:srgbClr val="FF0066"/>
                </a:solidFill>
                <a:latin typeface="NikoshBAN" panose="02000000000000000000" pitchFamily="2" charset="0"/>
                <a:cs typeface="NikoshBAN" panose="02000000000000000000" pitchFamily="2" charset="0"/>
              </a:rPr>
              <a:t>শিখনফল</a:t>
            </a:r>
          </a:p>
          <a:p>
            <a:r>
              <a:rPr lang="en-US" sz="5400" b="1" dirty="0" smtClean="0">
                <a:latin typeface="NikoshBAN" panose="02000000000000000000" pitchFamily="2" charset="0"/>
                <a:cs typeface="NikoshBAN" panose="02000000000000000000" pitchFamily="2" charset="0"/>
              </a:rPr>
              <a:t>      </a:t>
            </a:r>
            <a:r>
              <a:rPr lang="bn-BD" sz="5400" b="1" dirty="0" smtClean="0">
                <a:solidFill>
                  <a:srgbClr val="FF0066"/>
                </a:solidFill>
                <a:latin typeface="NikoshBAN" panose="02000000000000000000" pitchFamily="2" charset="0"/>
                <a:cs typeface="NikoshBAN" panose="02000000000000000000" pitchFamily="2" charset="0"/>
              </a:rPr>
              <a:t>এই পাঠ শেষে  শিক্ষার্থীরা-</a:t>
            </a:r>
          </a:p>
          <a:p>
            <a:pPr marL="685800" indent="-685800">
              <a:buFont typeface="Wingdings" panose="05000000000000000000" pitchFamily="2" charset="2"/>
              <a:buChar char="Ø"/>
            </a:pPr>
            <a:r>
              <a:rPr lang="bn-BD" sz="5400" dirty="0" smtClean="0">
                <a:latin typeface="NikoshBAN" panose="02000000000000000000" pitchFamily="2" charset="0"/>
                <a:cs typeface="NikoshBAN" panose="02000000000000000000" pitchFamily="2" charset="0"/>
              </a:rPr>
              <a:t>পরিবার   কী  বলতে পারবে।</a:t>
            </a:r>
          </a:p>
          <a:p>
            <a:pPr marL="685800" indent="-685800">
              <a:buFont typeface="Wingdings" panose="05000000000000000000" pitchFamily="2" charset="2"/>
              <a:buChar char="Ø"/>
            </a:pPr>
            <a:r>
              <a:rPr lang="bn-BD" sz="5400" dirty="0" smtClean="0">
                <a:latin typeface="NikoshBAN" panose="02000000000000000000" pitchFamily="2" charset="0"/>
                <a:cs typeface="NikoshBAN" panose="02000000000000000000" pitchFamily="2" charset="0"/>
              </a:rPr>
              <a:t>পরিবারের শ্রেণি বিভাগ করতে পারবে।</a:t>
            </a:r>
          </a:p>
          <a:p>
            <a:pPr marL="685800" indent="-685800">
              <a:buFont typeface="Wingdings" panose="05000000000000000000" pitchFamily="2" charset="2"/>
              <a:buChar char="Ø"/>
            </a:pPr>
            <a:r>
              <a:rPr lang="bn-BD" sz="5400" dirty="0" smtClean="0">
                <a:latin typeface="NikoshBAN" panose="02000000000000000000" pitchFamily="2" charset="0"/>
                <a:cs typeface="NikoshBAN" panose="02000000000000000000" pitchFamily="2" charset="0"/>
              </a:rPr>
              <a:t>পরিবারের কার্যাবলী সম্পর্কে বলতে পারবে।</a:t>
            </a:r>
          </a:p>
          <a:p>
            <a:r>
              <a:rPr lang="bn-BD" dirty="0" smtClean="0"/>
              <a:t> </a:t>
            </a:r>
            <a:endParaRPr lang="en-US" dirty="0"/>
          </a:p>
        </p:txBody>
      </p:sp>
    </p:spTree>
    <p:extLst>
      <p:ext uri="{BB962C8B-B14F-4D97-AF65-F5344CB8AC3E}">
        <p14:creationId xmlns:p14="http://schemas.microsoft.com/office/powerpoint/2010/main" val="2084254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additive="base">
                                        <p:cTn id="18"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 calcmode="lin" valueType="num">
                                      <p:cBhvr additive="base">
                                        <p:cTn id="24"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 calcmode="lin" valueType="num">
                                      <p:cBhvr additive="base">
                                        <p:cTn id="30"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
                                            <p:txEl>
                                              <p:pRg st="4" end="4"/>
                                            </p:txEl>
                                          </p:spTgt>
                                        </p:tgtEl>
                                        <p:attrNameLst>
                                          <p:attrName>style.visibility</p:attrName>
                                        </p:attrNameLst>
                                      </p:cBhvr>
                                      <p:to>
                                        <p:strVal val="visible"/>
                                      </p:to>
                                    </p:set>
                                    <p:anim calcmode="lin" valueType="num">
                                      <p:cBhvr additive="base">
                                        <p:cTn id="36"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64808" b="39072"/>
          <a:stretch/>
        </p:blipFill>
        <p:spPr>
          <a:xfrm>
            <a:off x="3837903" y="1323821"/>
            <a:ext cx="1635617" cy="2269386"/>
          </a:xfrm>
          <a:prstGeom prst="rect">
            <a:avLst/>
          </a:prstGeom>
        </p:spPr>
      </p:pic>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r="47938" b="38726"/>
          <a:stretch/>
        </p:blipFill>
        <p:spPr>
          <a:xfrm>
            <a:off x="1418222" y="1323821"/>
            <a:ext cx="2419681" cy="2282265"/>
          </a:xfrm>
          <a:prstGeom prst="rect">
            <a:avLst/>
          </a:prstGeom>
        </p:spPr>
      </p:pic>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1882" t="59199" r="55974"/>
          <a:stretch/>
        </p:blipFill>
        <p:spPr>
          <a:xfrm>
            <a:off x="1378039" y="3528811"/>
            <a:ext cx="1493950" cy="1519706"/>
          </a:xfrm>
          <a:prstGeom prst="rect">
            <a:avLst/>
          </a:prstGeom>
        </p:spPr>
      </p:pic>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44857" t="46406" r="32421"/>
          <a:stretch/>
        </p:blipFill>
        <p:spPr>
          <a:xfrm>
            <a:off x="2866323" y="3052293"/>
            <a:ext cx="1056068" cy="1996224"/>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1038" y="1323821"/>
            <a:ext cx="4647726" cy="3724697"/>
          </a:xfrm>
          <a:prstGeom prst="rect">
            <a:avLst/>
          </a:prstGeom>
        </p:spPr>
      </p:pic>
      <p:sp>
        <p:nvSpPr>
          <p:cNvPr id="7" name="TextBox 6"/>
          <p:cNvSpPr txBox="1"/>
          <p:nvPr/>
        </p:nvSpPr>
        <p:spPr>
          <a:xfrm>
            <a:off x="1109133" y="5395577"/>
            <a:ext cx="9366069" cy="1107996"/>
          </a:xfrm>
          <a:prstGeom prst="rect">
            <a:avLst/>
          </a:prstGeom>
          <a:noFill/>
        </p:spPr>
        <p:txBody>
          <a:bodyPr wrap="square" rtlCol="0">
            <a:spAutoFit/>
          </a:bodyPr>
          <a:lstStyle/>
          <a:p>
            <a:r>
              <a:rPr lang="bn-BD" sz="6600" dirty="0" smtClean="0">
                <a:solidFill>
                  <a:srgbClr val="0000CC"/>
                </a:solidFill>
                <a:latin typeface="NikoshBAN" panose="02000000000000000000" pitchFamily="2" charset="0"/>
                <a:cs typeface="NikoshBAN" panose="02000000000000000000" pitchFamily="2" charset="0"/>
              </a:rPr>
              <a:t>প্রশ্নঃ পরিবার কাকে বলে? </a:t>
            </a:r>
            <a:endParaRPr lang="en-US" sz="6600" dirty="0">
              <a:solidFill>
                <a:srgbClr val="0000CC"/>
              </a:solidFill>
              <a:latin typeface="NikoshBAN" panose="02000000000000000000" pitchFamily="2" charset="0"/>
              <a:cs typeface="NikoshBAN" panose="02000000000000000000" pitchFamily="2" charset="0"/>
            </a:endParaRPr>
          </a:p>
        </p:txBody>
      </p:sp>
      <p:sp>
        <p:nvSpPr>
          <p:cNvPr id="8" name="TextBox 7"/>
          <p:cNvSpPr txBox="1"/>
          <p:nvPr/>
        </p:nvSpPr>
        <p:spPr>
          <a:xfrm>
            <a:off x="1361038" y="268876"/>
            <a:ext cx="5486400" cy="923330"/>
          </a:xfrm>
          <a:prstGeom prst="rect">
            <a:avLst/>
          </a:prstGeom>
          <a:noFill/>
        </p:spPr>
        <p:txBody>
          <a:bodyPr wrap="square" rtlCol="0">
            <a:spAutoFit/>
          </a:bodyPr>
          <a:lstStyle/>
          <a:p>
            <a:r>
              <a:rPr lang="bn-BD" sz="5400" dirty="0" smtClean="0">
                <a:solidFill>
                  <a:srgbClr val="0000FF"/>
                </a:solidFill>
                <a:latin typeface="NikoshBAN" panose="02000000000000000000" pitchFamily="2" charset="0"/>
                <a:cs typeface="NikoshBAN" panose="02000000000000000000" pitchFamily="2" charset="0"/>
              </a:rPr>
              <a:t>কর্ম পত্র (১) একক কাজ </a:t>
            </a:r>
            <a:endParaRPr lang="en-US" sz="5400" dirty="0">
              <a:solidFill>
                <a:srgbClr val="0000FF"/>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38715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4699" y="807321"/>
            <a:ext cx="10277341" cy="3662541"/>
          </a:xfrm>
          <a:prstGeom prst="rect">
            <a:avLst/>
          </a:prstGeom>
          <a:noFill/>
        </p:spPr>
        <p:txBody>
          <a:bodyPr wrap="square" rtlCol="0">
            <a:spAutoFit/>
          </a:bodyPr>
          <a:lstStyle/>
          <a:p>
            <a:r>
              <a:rPr lang="bn-BD" sz="7200" dirty="0" smtClean="0">
                <a:latin typeface="NikoshBAN" panose="02000000000000000000" pitchFamily="2" charset="0"/>
                <a:cs typeface="NikoshBAN" panose="02000000000000000000" pitchFamily="2" charset="0"/>
              </a:rPr>
              <a:t>        </a:t>
            </a:r>
            <a:r>
              <a:rPr lang="bn-BD" sz="7200" dirty="0" smtClean="0">
                <a:solidFill>
                  <a:srgbClr val="0000CC"/>
                </a:solidFill>
                <a:latin typeface="NikoshBAN" panose="02000000000000000000" pitchFamily="2" charset="0"/>
                <a:cs typeface="NikoshBAN" panose="02000000000000000000" pitchFamily="2" charset="0"/>
              </a:rPr>
              <a:t>কর্ম পত্র (১) এর সমাধান</a:t>
            </a:r>
          </a:p>
          <a:p>
            <a:r>
              <a:rPr lang="bn-BD" sz="4000" dirty="0" smtClean="0">
                <a:solidFill>
                  <a:srgbClr val="FF0066"/>
                </a:solidFill>
                <a:latin typeface="NikoshBAN" panose="02000000000000000000" pitchFamily="2" charset="0"/>
                <a:cs typeface="NikoshBAN" panose="02000000000000000000" pitchFamily="2" charset="0"/>
              </a:rPr>
              <a:t>সমাজ স্বীকৃত বিবাহ বন্ধনে আবদ্ধ হয়ে স্বামী-স্ত্রী একত্রে বসবাস করা কে পরিবার বলে।অর্থাৎ বৈবাহিক সম্পর্কে ভিত্তিতে একাধিক পরুষ ওমহিলা তাদের সন্তানাদি পিতামাতা এবং আন্যান্য পরিজন নিয়ে যে সংগঠন গড়ে উঠে-তাকে পরিবার বলে </a:t>
            </a:r>
            <a:endParaRPr lang="en-US" sz="4000" dirty="0">
              <a:solidFill>
                <a:srgbClr val="FF0066"/>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2376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1000"/>
                                        <p:tgtEl>
                                          <p:spTgt spid="2">
                                            <p:txEl>
                                              <p:pRg st="1" end="1"/>
                                            </p:txEl>
                                          </p:spTgt>
                                        </p:tgtEl>
                                      </p:cBhvr>
                                    </p:animEffect>
                                    <p:anim calcmode="lin" valueType="num">
                                      <p:cBhvr>
                                        <p:cTn id="14"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25045" y="847888"/>
            <a:ext cx="7199291" cy="769441"/>
          </a:xfrm>
          <a:prstGeom prst="rect">
            <a:avLst/>
          </a:prstGeom>
          <a:noFill/>
        </p:spPr>
        <p:txBody>
          <a:bodyPr wrap="square" rtlCol="0">
            <a:spAutoFit/>
          </a:bodyPr>
          <a:lstStyle/>
          <a:p>
            <a:r>
              <a:rPr lang="bn-BD" sz="4400" dirty="0" smtClean="0">
                <a:solidFill>
                  <a:srgbClr val="0000CC"/>
                </a:solidFill>
                <a:latin typeface="NikoshBAN" panose="02000000000000000000" pitchFamily="2" charset="0"/>
                <a:cs typeface="NikoshBAN" panose="02000000000000000000" pitchFamily="2" charset="0"/>
              </a:rPr>
              <a:t>নিচের ছবি গুলো দেখে চিন্তা কর এবং বল  </a:t>
            </a:r>
            <a:endParaRPr lang="en-US" sz="4400" dirty="0">
              <a:solidFill>
                <a:srgbClr val="0000CC"/>
              </a:solidFill>
              <a:latin typeface="NikoshBAN" panose="02000000000000000000" pitchFamily="2" charset="0"/>
              <a:cs typeface="NikoshBAN" panose="02000000000000000000" pitchFamily="2" charset="0"/>
            </a:endParaRPr>
          </a:p>
        </p:txBody>
      </p:sp>
      <p:sp>
        <p:nvSpPr>
          <p:cNvPr id="3" name="TextBox 2"/>
          <p:cNvSpPr txBox="1"/>
          <p:nvPr/>
        </p:nvSpPr>
        <p:spPr>
          <a:xfrm>
            <a:off x="3876541" y="302852"/>
            <a:ext cx="5756857" cy="707886"/>
          </a:xfrm>
          <a:prstGeom prst="rect">
            <a:avLst/>
          </a:prstGeom>
          <a:noFill/>
        </p:spPr>
        <p:txBody>
          <a:bodyPr wrap="square" rtlCol="0">
            <a:spAutoFit/>
          </a:bodyPr>
          <a:lstStyle/>
          <a:p>
            <a:r>
              <a:rPr lang="bn-BD" sz="4000" dirty="0" smtClean="0">
                <a:solidFill>
                  <a:srgbClr val="0000FF"/>
                </a:solidFill>
                <a:latin typeface="NikoshBAN" panose="02000000000000000000" pitchFamily="2" charset="0"/>
                <a:cs typeface="NikoshBAN" panose="02000000000000000000" pitchFamily="2" charset="0"/>
              </a:rPr>
              <a:t>কর্ম পত্র (২) জোড়ায় কাজ</a:t>
            </a:r>
            <a:endParaRPr lang="en-US" sz="4000" dirty="0">
              <a:solidFill>
                <a:srgbClr val="0000FF"/>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158" y="1999515"/>
            <a:ext cx="4236418" cy="310121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4691" y="1999515"/>
            <a:ext cx="4339771" cy="3101215"/>
          </a:xfrm>
          <a:prstGeom prst="rect">
            <a:avLst/>
          </a:prstGeom>
        </p:spPr>
      </p:pic>
    </p:spTree>
    <p:extLst>
      <p:ext uri="{BB962C8B-B14F-4D97-AF65-F5344CB8AC3E}">
        <p14:creationId xmlns:p14="http://schemas.microsoft.com/office/powerpoint/2010/main" val="3432218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TC103457444[[fn=Basis]]</Template>
  <TotalTime>1875</TotalTime>
  <Words>514</Words>
  <Application>Microsoft Office PowerPoint</Application>
  <PresentationFormat>Widescreen</PresentationFormat>
  <Paragraphs>65</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Corbel</vt:lpstr>
      <vt:lpstr>NikoshBAN</vt:lpstr>
      <vt:lpstr>Vrinda</vt:lpstr>
      <vt:lpstr>Wingdings</vt:lpstr>
      <vt:lpstr>Basis</vt:lpstr>
      <vt:lpstr>PowerPoint Presentation</vt:lpstr>
      <vt:lpstr>PowerPoint Presentation</vt:lpstr>
      <vt:lpstr>পাঠপরিচিতি শ্রেণীঃনবম বিষয়ঃপৌরনীতি ও নাগরিকতা অধ্যায়ঃপ্রথম  সময়ঃ৫০ মিনিট তারিখঃ১৬-০১-১৪</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Doel-1612i3</dc:creator>
  <cp:lastModifiedBy>Doel-1612i3</cp:lastModifiedBy>
  <cp:revision>259</cp:revision>
  <dcterms:created xsi:type="dcterms:W3CDTF">2014-01-15T05:50:05Z</dcterms:created>
  <dcterms:modified xsi:type="dcterms:W3CDTF">2014-01-22T08:17:58Z</dcterms:modified>
</cp:coreProperties>
</file>